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Arial Narrow"/>
      <p:regular r:id="rId48"/>
      <p:bold r:id="rId49"/>
      <p:italic r:id="rId50"/>
      <p:boldItalic r:id="rId51"/>
    </p:embeddedFont>
    <p:embeddedFont>
      <p:font typeface="Roboto Condensed"/>
      <p:regular r:id="rId52"/>
      <p:bold r:id="rId53"/>
      <p:italic r:id="rId54"/>
      <p:boldItalic r:id="rId55"/>
    </p:embeddedFont>
    <p:embeddedFont>
      <p:font typeface="Roboto Condensed Medium"/>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369C95-6F5A-4BCB-96FC-BBE3A50C0FDC}">
  <a:tblStyle styleId="{A2369C95-6F5A-4BCB-96FC-BBE3A50C0FD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alNarrow-regular.fntdata"/><Relationship Id="rId47" Type="http://schemas.openxmlformats.org/officeDocument/2006/relationships/slide" Target="slides/slide42.xml"/><Relationship Id="rId49" Type="http://schemas.openxmlformats.org/officeDocument/2006/relationships/font" Target="fonts/ArialNarr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ialNarrow-boldItalic.fntdata"/><Relationship Id="rId50" Type="http://schemas.openxmlformats.org/officeDocument/2006/relationships/font" Target="fonts/ArialNarrow-italic.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6.xml"/><Relationship Id="rId55" Type="http://schemas.openxmlformats.org/officeDocument/2006/relationships/font" Target="fonts/RobotoCondensed-boldItalic.fntdata"/><Relationship Id="rId10" Type="http://schemas.openxmlformats.org/officeDocument/2006/relationships/slide" Target="slides/slide5.xml"/><Relationship Id="rId54" Type="http://schemas.openxmlformats.org/officeDocument/2006/relationships/font" Target="fonts/RobotoCondensed-italic.fntdata"/><Relationship Id="rId13" Type="http://schemas.openxmlformats.org/officeDocument/2006/relationships/slide" Target="slides/slide8.xml"/><Relationship Id="rId57" Type="http://schemas.openxmlformats.org/officeDocument/2006/relationships/font" Target="fonts/RobotoCondensedMedium-bold.fntdata"/><Relationship Id="rId12" Type="http://schemas.openxmlformats.org/officeDocument/2006/relationships/slide" Target="slides/slide7.xml"/><Relationship Id="rId56" Type="http://schemas.openxmlformats.org/officeDocument/2006/relationships/font" Target="fonts/RobotoCondensedMedium-regular.fntdata"/><Relationship Id="rId15" Type="http://schemas.openxmlformats.org/officeDocument/2006/relationships/slide" Target="slides/slide10.xml"/><Relationship Id="rId59" Type="http://schemas.openxmlformats.org/officeDocument/2006/relationships/font" Target="fonts/RobotoCondensedMedium-boldItalic.fntdata"/><Relationship Id="rId14" Type="http://schemas.openxmlformats.org/officeDocument/2006/relationships/slide" Target="slides/slide9.xml"/><Relationship Id="rId58" Type="http://schemas.openxmlformats.org/officeDocument/2006/relationships/font" Target="fonts/RobotoCondensed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ac96e227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ac96e22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all </a:t>
            </a:r>
            <a:br>
              <a:rPr lang="en"/>
            </a:br>
            <a:r>
              <a:rPr lang="en"/>
              <a:t>Our thesis project is Mitigating Urban Floods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32bee0dc0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32bee0dc0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modules are designed with higher soil depth in the center, tapering towards the edges, based on remapped values from the distances between each module's center and the roof's edge.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1fd63cf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1fd63cf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our computational Methodology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1be90d5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1be90d5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a location and a radius are set for a selected region   ||||||      secondly the building heights are set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1be90d52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1be90d5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segregating roof typologies  pitched  roofs and flat roof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after that we colour code our buildings according to </a:t>
            </a:r>
            <a:r>
              <a:rPr lang="en"/>
              <a:t>their</a:t>
            </a:r>
            <a:r>
              <a:rPr lang="en"/>
              <a:t> runoff reduction potential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1be90d5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1be90d5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is the flexibility of setting a usable roof percentage        ||||||         and getting  the runoff calculation readings.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10cb07a7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10cb07a7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8b088a49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8b088a49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focus and scale</a:t>
            </a:r>
            <a:endParaRPr/>
          </a:p>
          <a:p>
            <a:pPr indent="0" lvl="0" marL="0" rtl="0" algn="l">
              <a:spcBef>
                <a:spcPts val="0"/>
              </a:spcBef>
              <a:spcAft>
                <a:spcPts val="0"/>
              </a:spcAft>
              <a:buNone/>
            </a:pPr>
            <a:r>
              <a:rPr lang="en"/>
              <a:t>For the micro level we developed a </a:t>
            </a:r>
            <a:r>
              <a:rPr lang="en"/>
              <a:t>prototype</a:t>
            </a:r>
            <a:r>
              <a:rPr lang="en"/>
              <a:t> for the worst case scenario in Mumbai, this research would be useful for other urban </a:t>
            </a:r>
            <a:r>
              <a:rPr lang="en"/>
              <a:t>enthusiasts </a:t>
            </a:r>
            <a:r>
              <a:rPr lang="en"/>
              <a:t>or government policy makers to understand the direct impact of the proposed solution.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1fd63cf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1fd63cf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broadened our </a:t>
            </a:r>
            <a:r>
              <a:rPr lang="en"/>
              <a:t>scope to develop an interface where the professionals in AEC industry can evaluate their region using either a 3D model of a GEOJSON of the area.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1fd63cf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1fd63cf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then we decided to further broaden our scope for dual reasons,first where anyone can  evaluate a neighbourhood to see where the potential flood hotspots could be and the second being a rough estimate of the green roof required to attain a target surface runoff reduction by differing the input parameters.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1fd63cf1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1fd63cf1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focus on the macro scale of estimating the surface runoff reduction percentage with just different input values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32bee0d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32bee0d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Heres a preview at the final results or what we intend to archive, we are developing a workflow for architects and urban designers to mitigate Urban Flash floods by increasing the permeable surface areas. Mainly through green roofs.</a:t>
            </a:r>
            <a:endParaRPr sz="17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1be90d52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1be90d52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which we used supervised machine learning, where the input parameters were! Total focus region area ! total building roof area, rainfall per bhour, green roof area, green roof % as well as green roof soil type and the! Output being! The total surface runoff </a:t>
            </a:r>
            <a:r>
              <a:rPr lang="en"/>
              <a:t>percentage</a:t>
            </a:r>
            <a:r>
              <a:rPr lang="en"/>
              <a:t> reduced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62002bd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62002bd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which we used supervised machine learning, where the input parameters were! Total focus region area ! total building roof area, rainfall per bhour, green roof area, green roof % as well as green roof soil type and the! Output being! The total surface runoff percentage reduced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10cb0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10cb0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the model on 1445 datasets, and with the correlation map it was clearly seen that the </a:t>
            </a:r>
            <a:r>
              <a:rPr lang="en"/>
              <a:t>runoff reduction does have a very good relation with the green roof percentage indicating potential good results, we first trained a linear regression model with the inputs label encoded and standard scaled.The model score was 0.936 and when the truth and predicted results were plotted a clear diagonal trend can be seen.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10cb07a7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10cb07a7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enhancement in results we trained the XGboost regressor model which the hyperpraramters found after a grid search being as learning of 0.2, maximum depth of 3 and number of estimators as 300, the model score improved to 0.981 and the diagonality in the graph was stronger and hence this model was used for deployment in our interface which we see next under primary investigation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1fd63cf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1fd63cf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meso scale and the Ui part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1be90d5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1be90d5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0B5394"/>
                </a:solidFill>
              </a:rPr>
              <a:t>Intro tab:</a:t>
            </a:r>
            <a:r>
              <a:rPr b="1" lang="en" sz="1600">
                <a:solidFill>
                  <a:schemeClr val="dk1"/>
                </a:solidFill>
              </a:rPr>
              <a:t>  </a:t>
            </a:r>
            <a:r>
              <a:rPr b="1" lang="en" sz="1600">
                <a:solidFill>
                  <a:srgbClr val="FF0000"/>
                </a:solidFill>
              </a:rPr>
              <a:t>50 sec</a:t>
            </a:r>
            <a:endParaRPr b="1" sz="1600">
              <a:solidFill>
                <a:srgbClr val="FF0000"/>
              </a:solidFill>
            </a:endParaRPr>
          </a:p>
          <a:p>
            <a:pPr indent="-304800" lvl="0" marL="457200" rtl="0" algn="l">
              <a:lnSpc>
                <a:spcPct val="115000"/>
              </a:lnSpc>
              <a:spcBef>
                <a:spcPts val="0"/>
              </a:spcBef>
              <a:spcAft>
                <a:spcPts val="0"/>
              </a:spcAft>
              <a:buClr>
                <a:schemeClr val="dk1"/>
              </a:buClr>
              <a:buSzPts val="1200"/>
              <a:buChar char="●"/>
            </a:pPr>
            <a:r>
              <a:rPr b="1" i="1" lang="en" sz="1200">
                <a:solidFill>
                  <a:schemeClr val="dk1"/>
                </a:solidFill>
              </a:rPr>
              <a:t>Go Macro First : </a:t>
            </a:r>
            <a:r>
              <a:rPr i="1" lang="en" sz="1200">
                <a:solidFill>
                  <a:srgbClr val="0000FF"/>
                </a:solidFill>
              </a:rPr>
              <a:t>‘first is the intro tab by clicking on the Go macro first (optional) button you are redirected to a colab notebook, where you can add your selected site Geojson files downloaded from overpass turbo from the link attached, and you get a plot showing the most dense urban spots.’   </a:t>
            </a:r>
            <a:r>
              <a:rPr i="1" lang="en" sz="1200">
                <a:solidFill>
                  <a:srgbClr val="FF0000"/>
                </a:solidFill>
              </a:rPr>
              <a:t>20sec</a:t>
            </a:r>
            <a:endParaRPr i="1" sz="1200">
              <a:solidFill>
                <a:srgbClr val="FF0000"/>
              </a:solidFill>
            </a:endParaRPr>
          </a:p>
          <a:p>
            <a:pPr indent="0" lvl="0" marL="45720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Uploading GeoJSON Files. </a:t>
            </a:r>
            <a:r>
              <a:rPr lang="en" sz="1200">
                <a:solidFill>
                  <a:srgbClr val="0000FF"/>
                </a:solidFill>
              </a:rPr>
              <a:t>‘Uploading Geojson files again on the User interface’ </a:t>
            </a:r>
            <a:r>
              <a:rPr lang="en" sz="1200">
                <a:solidFill>
                  <a:srgbClr val="FF0000"/>
                </a:solidFill>
              </a:rPr>
              <a:t>5 sec</a:t>
            </a:r>
            <a:endParaRPr sz="1200">
              <a:solidFill>
                <a:srgbClr val="FF0000"/>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Moving to the location and adjusting the radius. </a:t>
            </a:r>
            <a:r>
              <a:rPr lang="en" sz="1200">
                <a:solidFill>
                  <a:srgbClr val="0000FF"/>
                </a:solidFill>
              </a:rPr>
              <a:t>‘Now we can move to the dense hotspots and select the region radius’ </a:t>
            </a:r>
            <a:r>
              <a:rPr lang="en" sz="1200">
                <a:solidFill>
                  <a:srgbClr val="FF0000"/>
                </a:solidFill>
              </a:rPr>
              <a:t>5 sec</a:t>
            </a:r>
            <a:endParaRPr sz="1200">
              <a:solidFill>
                <a:srgbClr val="FF0000"/>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Refining the context: </a:t>
            </a:r>
            <a:r>
              <a:rPr b="1" lang="en" sz="1200">
                <a:solidFill>
                  <a:srgbClr val="0000FF"/>
                </a:solidFill>
              </a:rPr>
              <a:t>‘ </a:t>
            </a:r>
            <a:r>
              <a:rPr lang="en" sz="1200">
                <a:solidFill>
                  <a:srgbClr val="0000FF"/>
                </a:solidFill>
              </a:rPr>
              <a:t>refining the context by adjusting heights according to the numbering tags to get realistic heights’    ‘— bake !’    ‘and separate pitched roofs on a separate layer.’ </a:t>
            </a:r>
            <a:r>
              <a:rPr lang="en" sz="1200">
                <a:solidFill>
                  <a:srgbClr val="FF0000"/>
                </a:solidFill>
              </a:rPr>
              <a:t>15 sec</a:t>
            </a:r>
            <a:endParaRPr sz="12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rgbClr val="0B5394"/>
                </a:solidFill>
              </a:rPr>
              <a:t>Zone analysis tab: </a:t>
            </a:r>
            <a:r>
              <a:rPr b="1" lang="en" sz="1600">
                <a:solidFill>
                  <a:schemeClr val="dk1"/>
                </a:solidFill>
              </a:rPr>
              <a:t> </a:t>
            </a:r>
            <a:r>
              <a:rPr b="1" lang="en" sz="1600">
                <a:solidFill>
                  <a:srgbClr val="FF0000"/>
                </a:solidFill>
              </a:rPr>
              <a:t>25 sec</a:t>
            </a:r>
            <a:endParaRPr b="1" sz="1600">
              <a:solidFill>
                <a:srgbClr val="FF0000"/>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Analytical values for the zone: </a:t>
            </a:r>
            <a:r>
              <a:rPr lang="en" sz="1200">
                <a:solidFill>
                  <a:srgbClr val="0000FF"/>
                </a:solidFill>
              </a:rPr>
              <a:t>‘following that pressing the start button in the zone analysis tab analytics like selected area, building count, built and non-built up area as well as the existing estimated runoff volume are calculated according to the max rain fall m/h input’</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rgbClr val="0B5394"/>
                </a:solidFill>
              </a:rPr>
              <a:t>Preliminary investigation tab:  </a:t>
            </a:r>
            <a:r>
              <a:rPr b="1" lang="en" sz="1600">
                <a:solidFill>
                  <a:srgbClr val="FF0000"/>
                </a:solidFill>
              </a:rPr>
              <a:t>15 sec</a:t>
            </a:r>
            <a:endParaRPr b="1" sz="1600">
              <a:solidFill>
                <a:srgbClr val="FF0000"/>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machine learning deployed model: </a:t>
            </a:r>
            <a:r>
              <a:rPr lang="en" sz="1200">
                <a:solidFill>
                  <a:srgbClr val="0000FF"/>
                </a:solidFill>
              </a:rPr>
              <a:t>‘the preliminary investigation tab  a separate integrated tool is a machine learning deployed model that predicts a preliminary investigation on the possible runoff reduction.’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rgbClr val="0B5394"/>
                </a:solidFill>
              </a:rPr>
              <a:t>Green Roof tab:</a:t>
            </a:r>
            <a:r>
              <a:rPr b="1" lang="en" sz="1600">
                <a:solidFill>
                  <a:schemeClr val="dk1"/>
                </a:solidFill>
              </a:rPr>
              <a:t> </a:t>
            </a:r>
            <a:r>
              <a:rPr b="1" lang="en" sz="1600">
                <a:solidFill>
                  <a:srgbClr val="FF0000"/>
                </a:solidFill>
              </a:rPr>
              <a:t>1:25 </a:t>
            </a:r>
            <a:endParaRPr b="1" sz="1600">
              <a:solidFill>
                <a:srgbClr val="FF0000"/>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Generic Green roof: </a:t>
            </a:r>
            <a:r>
              <a:rPr lang="en" sz="1200">
                <a:solidFill>
                  <a:srgbClr val="0000FF"/>
                </a:solidFill>
              </a:rPr>
              <a:t>‘Last but not least our green roof tab,  you either go with a generic or a design method,  in the generic method, parameters like usable roof percentage, grid size or container size, group division  and location according to the edge can be adjusted  and a preview button to reduce computational time’  </a:t>
            </a:r>
            <a:r>
              <a:rPr lang="en" sz="1200">
                <a:solidFill>
                  <a:srgbClr val="FF0000"/>
                </a:solidFill>
              </a:rPr>
              <a:t>25 sec</a:t>
            </a:r>
            <a:endParaRPr sz="12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Design your roof: </a:t>
            </a:r>
            <a:r>
              <a:rPr lang="en" sz="1200">
                <a:solidFill>
                  <a:srgbClr val="0000FF"/>
                </a:solidFill>
              </a:rPr>
              <a:t>‘ for the design method the target is to mimic realistic roof situations by adding obstacles (for now it's only point or rectangular ones)’ </a:t>
            </a:r>
            <a:r>
              <a:rPr lang="en" sz="1200">
                <a:solidFill>
                  <a:srgbClr val="FF0000"/>
                </a:solidFill>
              </a:rPr>
              <a:t>20 sec</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chemeClr val="dk1"/>
                </a:solidFill>
              </a:rPr>
              <a:t>LOADS:</a:t>
            </a:r>
            <a:r>
              <a:rPr lang="en" sz="1200">
                <a:solidFill>
                  <a:srgbClr val="0000FF"/>
                </a:solidFill>
              </a:rPr>
              <a:t> ‘for both methods the allowed additional dead load is added for each building, automatically adjusting the container height.’ </a:t>
            </a:r>
            <a:r>
              <a:rPr lang="en" sz="1200">
                <a:solidFill>
                  <a:srgbClr val="FF0000"/>
                </a:solidFill>
              </a:rPr>
              <a:t>10 sec</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Outputs : ‘</a:t>
            </a:r>
            <a:r>
              <a:rPr lang="en" sz="1200">
                <a:solidFill>
                  <a:srgbClr val="0000FF"/>
                </a:solidFill>
              </a:rPr>
              <a:t>as an output for each, either Generic or design methods we get the calculated green roof and runoff reduction percentage.’ </a:t>
            </a:r>
            <a:r>
              <a:rPr lang="en" sz="1200">
                <a:solidFill>
                  <a:srgbClr val="FF0000"/>
                </a:solidFill>
              </a:rPr>
              <a:t>13 sec</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Cost estimate overview: </a:t>
            </a:r>
            <a:r>
              <a:rPr lang="en" sz="1200">
                <a:solidFill>
                  <a:srgbClr val="0000FF"/>
                </a:solidFill>
              </a:rPr>
              <a:t>‘a combination of material costs for the modular container can be manually set (the presented prices are random).’ </a:t>
            </a:r>
            <a:r>
              <a:rPr lang="en" sz="1200">
                <a:solidFill>
                  <a:srgbClr val="FF0000"/>
                </a:solidFill>
              </a:rPr>
              <a:t>8 sec</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Visuals part:</a:t>
            </a:r>
            <a:r>
              <a:rPr lang="en" sz="1200">
                <a:solidFill>
                  <a:schemeClr val="dk1"/>
                </a:solidFill>
              </a:rPr>
              <a:t>  </a:t>
            </a:r>
            <a:r>
              <a:rPr lang="en" sz="1200">
                <a:solidFill>
                  <a:srgbClr val="0000FF"/>
                </a:solidFill>
              </a:rPr>
              <a:t> ‘the final step visualizes the Radiation and soil depth after adding an EPW weather file,,,,,,,,  according to the previous outputs a selection of vegetation is suggested. Considering the locally used Greenery.’ </a:t>
            </a:r>
            <a:r>
              <a:rPr lang="en" sz="1200">
                <a:solidFill>
                  <a:srgbClr val="FF0000"/>
                </a:solidFill>
              </a:rPr>
              <a:t>17 sec</a:t>
            </a:r>
            <a:endParaRPr sz="1200">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1fd63cf1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1fd63cf1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micro level we tested our </a:t>
            </a:r>
            <a:r>
              <a:rPr lang="en"/>
              <a:t>prototype</a:t>
            </a:r>
            <a:r>
              <a:rPr lang="en"/>
              <a:t> on the worst case flooding </a:t>
            </a:r>
            <a:r>
              <a:rPr lang="en"/>
              <a:t>scenario</a:t>
            </a:r>
            <a:r>
              <a:rPr lang="en"/>
              <a:t> in Mumbai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b088a49a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b088a49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per historical data,these are the 7 flooding hotspots in Mumbai, we delved deeper into them to understand which might be the worst in terms of different urban criteria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b088a49a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b088a49a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b088a49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8b088a49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Geopandas we mapped out the other criterias rather than just the </a:t>
            </a:r>
            <a:r>
              <a:rPr lang="en"/>
              <a:t>level of flooding, the first once being the built up ground area which mean less permeable surface hence increased runoff.Below we rank them from the highest to the lowest.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ac96e227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ac96e227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exploring the whys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8b088a49a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8b088a49a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looked at the total built up area, which being more is </a:t>
            </a:r>
            <a:r>
              <a:rPr lang="en"/>
              <a:t>proportional</a:t>
            </a:r>
            <a:r>
              <a:rPr lang="en"/>
              <a:t> to higher </a:t>
            </a:r>
            <a:r>
              <a:rPr lang="en"/>
              <a:t>population</a:t>
            </a:r>
            <a:r>
              <a:rPr lang="en"/>
              <a:t> </a:t>
            </a:r>
            <a:r>
              <a:rPr lang="en"/>
              <a:t>density</a:t>
            </a:r>
            <a:r>
              <a:rPr lang="en"/>
              <a:t> which means more stress on the older grey infrastructure.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b088a49a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b088a49a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into the total green area, as more green area is less surface runoff</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b088a49a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8b088a49a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street area also means more surface runoff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b088a49a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b088a49a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more water area means less surface runoff because of the water bosy as well as permeable surfaces around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8b088a49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8b088a49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when we concluded that Tardeo is the best “worst” hotspot to test our proposal.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62172570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62172570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when we concluded that Tardeo is the best “worst” hotspot to test our proposal.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1be90d5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01be90d5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reduction of bad days, we mapped out the rainfall </a:t>
            </a:r>
            <a:r>
              <a:rPr lang="en"/>
              <a:t>received</a:t>
            </a:r>
            <a:r>
              <a:rPr lang="en"/>
              <a:t> as per the local weather station, the colouring represents the different alerts as per the Mumbai disaster guidelines, though they advise taking action when the rainfall is above 204.5mm, the last time Tardeo flooded rainfall was just 80mm, which means that in the past 2 years, 20 days would have been flooded in the area.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10cb0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10cb0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we took the flooded square!!!! as the center and evaluated the region area with 500m radius and had the </a:t>
            </a:r>
            <a:r>
              <a:rPr lang="en">
                <a:solidFill>
                  <a:schemeClr val="dk1"/>
                </a:solidFill>
              </a:rPr>
              <a:t>following</a:t>
            </a:r>
            <a:r>
              <a:rPr lang="en">
                <a:solidFill>
                  <a:schemeClr val="dk1"/>
                </a:solidFill>
              </a:rPr>
              <a:t> inputs.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010cb07a7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010cb07a7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Within this radius we mapped the building with its roof obstructions as accurately as we could and from it we saw the different percentage of green roof result in what percentage of surface runoff reduced.</a:t>
            </a:r>
            <a:r>
              <a:rPr lang="en">
                <a:solidFill>
                  <a:schemeClr val="dk1"/>
                </a:solidFill>
              </a:rPr>
              <a:t>Though there is no one exact value ,!!!! a</a:t>
            </a:r>
            <a:r>
              <a:rPr b="1" lang="en">
                <a:solidFill>
                  <a:schemeClr val="dk1"/>
                </a:solidFill>
              </a:rPr>
              <a:t> reduction in surface runoff from 20-30% can significantly improve the stormwater management in flood prone areas as this helps mitigate the impact of sudden rain events but for prevention of frequent flooding 40-50% is ideal to cope with the rapid influx of wate</a:t>
            </a:r>
            <a:r>
              <a:rPr lang="en">
                <a:solidFill>
                  <a:schemeClr val="dk1"/>
                </a:solidFill>
              </a:rPr>
              <a:t>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62172570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062172570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Within this radius we mapped the building with its roof obstructions as accurately as we could and from it we saw the different percentage of green roof result in what percentage of surface runoff reduced.Though there is no one exact value ,!!!! a</a:t>
            </a:r>
            <a:r>
              <a:rPr b="1" lang="en">
                <a:solidFill>
                  <a:schemeClr val="dk1"/>
                </a:solidFill>
              </a:rPr>
              <a:t> reduction in surface runoff from 20-30% can significantly improve the stormwater management in flood prone areas as this helps mitigate the impact of sudden rain events but for prevention of frequent flooding 40-50% is ideal to cope with the rapid influx of wate</a:t>
            </a:r>
            <a:r>
              <a:rPr lang="en">
                <a:solidFill>
                  <a:schemeClr val="dk1"/>
                </a:solidFill>
              </a:rPr>
              <a:t>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ac96e227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ac96e227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 in the past years the number of </a:t>
            </a:r>
            <a:r>
              <a:rPr lang="en"/>
              <a:t>hydrological</a:t>
            </a:r>
            <a:r>
              <a:rPr lang="en"/>
              <a:t> </a:t>
            </a:r>
            <a:r>
              <a:rPr lang="en"/>
              <a:t>disasters have been the highest amongst all  natural disasters within which floods have the highest percentage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010cb07a7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10cb07a7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We see that for a </a:t>
            </a:r>
            <a:r>
              <a:rPr lang="en" sz="1500">
                <a:solidFill>
                  <a:schemeClr val="dk1"/>
                </a:solidFill>
              </a:rPr>
              <a:t>thorough prevention of floods in this hotspot we would require all roofs to be green, which is a very idealistic scenario !!!!and hence for our further exploration we would broadened our research to look into the untapped street area which is 48% of the total neighbourhood area.</a:t>
            </a:r>
            <a:endParaRPr sz="1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d32bee0dc0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d32bee0dc0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And this is our </a:t>
            </a:r>
            <a:r>
              <a:rPr lang="en" sz="1500"/>
              <a:t>trial for </a:t>
            </a:r>
            <a:r>
              <a:rPr lang="en" sz="1500"/>
              <a:t>a tensile structure where we can redirect or contain water in these open street areas. </a:t>
            </a:r>
            <a:endParaRPr sz="15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8b0a30db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8b0a30db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b="1" sz="1900">
              <a:solidFill>
                <a:schemeClr val="dk1"/>
              </a:solidFill>
              <a:latin typeface="Roboto Condensed"/>
              <a:ea typeface="Roboto Condensed"/>
              <a:cs typeface="Roboto Condensed"/>
              <a:sym typeface="Roboto Condensed"/>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10cb07a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10cb07a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which India is the second most affected country as 35% of its new development with the city limits has been in low lying, </a:t>
            </a:r>
            <a:r>
              <a:rPr lang="en"/>
              <a:t>vegetated</a:t>
            </a:r>
            <a:r>
              <a:rPr lang="en"/>
              <a:t> areas-F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10cb07a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10cb07a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chemeClr val="dk1"/>
                </a:solidFill>
                <a:latin typeface="Roboto Condensed"/>
                <a:ea typeface="Roboto Condensed"/>
                <a:cs typeface="Roboto Condensed"/>
                <a:sym typeface="Roboto Condensed"/>
              </a:rPr>
              <a:t>On the left we can see what cause urban </a:t>
            </a:r>
            <a:r>
              <a:rPr b="1" lang="en" sz="1900">
                <a:solidFill>
                  <a:schemeClr val="dk1"/>
                </a:solidFill>
                <a:latin typeface="Roboto Condensed"/>
                <a:ea typeface="Roboto Condensed"/>
                <a:cs typeface="Roboto Condensed"/>
                <a:sym typeface="Roboto Condensed"/>
              </a:rPr>
              <a:t>floods</a:t>
            </a:r>
            <a:r>
              <a:rPr b="1" lang="en" sz="1900">
                <a:solidFill>
                  <a:schemeClr val="dk1"/>
                </a:solidFill>
                <a:latin typeface="Roboto Condensed"/>
                <a:ea typeface="Roboto Condensed"/>
                <a:cs typeface="Roboto Condensed"/>
                <a:sym typeface="Roboto Condensed"/>
              </a:rPr>
              <a:t> and as we can see in Mumbai all of them are present, like concentrated heavy rainfall, loss of natural mangroves and water bodies, increased built up and outdated drainage infrastructure</a:t>
            </a:r>
            <a:endParaRPr sz="1900">
              <a:solidFill>
                <a:schemeClr val="dk1"/>
              </a:solidFill>
              <a:latin typeface="Arial Narrow"/>
              <a:ea typeface="Arial Narrow"/>
              <a:cs typeface="Arial Narrow"/>
              <a:sym typeface="Arial Narro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32bee0dc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32bee0dc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have a better understanding of the existing solution,!!!! we looked into other state of the art projects  which were the sponge </a:t>
            </a:r>
            <a:r>
              <a:rPr lang="en"/>
              <a:t>cities</a:t>
            </a:r>
            <a:r>
              <a:rPr lang="en"/>
              <a:t> which aim is to </a:t>
            </a:r>
            <a:r>
              <a:rPr lang="en"/>
              <a:t>reduce</a:t>
            </a:r>
            <a:r>
              <a:rPr lang="en"/>
              <a:t> flooding, us</a:t>
            </a:r>
            <a:r>
              <a:rPr lang="en"/>
              <a:t>ed</a:t>
            </a:r>
            <a:r>
              <a:rPr lang="en"/>
              <a:t> different type of systems.</a:t>
            </a:r>
            <a:r>
              <a:rPr lang="en">
                <a:solidFill>
                  <a:schemeClr val="dk1"/>
                </a:solidFill>
              </a:rPr>
              <a:t>!!!! </a:t>
            </a:r>
            <a:r>
              <a:rPr lang="en"/>
              <a:t> In which green roof came out as a best performing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32bee0dc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32bee0dc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even go deeper we compared other aspects like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32bee0dc0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32bee0dc0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notice that in some cases there were more issue  !!!!  towards the </a:t>
            </a:r>
            <a:r>
              <a:rPr lang="en"/>
              <a:t>neighborhoods</a:t>
            </a:r>
            <a:r>
              <a:rPr lang="en"/>
              <a:t> like permea </a:t>
            </a:r>
            <a:r>
              <a:rPr lang="en"/>
              <a:t>paving and retention ponds </a:t>
            </a:r>
            <a:br>
              <a:rPr lang="en"/>
            </a:br>
            <a:r>
              <a:rPr lang="en"/>
              <a:t>But in other cost was the main issue like Bioretention and underground storage systems issue </a:t>
            </a:r>
            <a:br>
              <a:rPr lang="en"/>
            </a:br>
            <a:r>
              <a:rPr lang="en"/>
              <a:t>A good balance was found with green roof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2.gif"/><Relationship Id="rId4" Type="http://schemas.openxmlformats.org/officeDocument/2006/relationships/image" Target="../media/image25.gif"/><Relationship Id="rId5"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3.jp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31.jpg"/><Relationship Id="rId7" Type="http://schemas.openxmlformats.org/officeDocument/2006/relationships/image" Target="../media/image3.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drive.google.com/file/d/1Brsrg2VTTQDYXGnNm-_Zdz4UYsrk09DO/view" TargetMode="Externa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8.gif"/><Relationship Id="rId4" Type="http://schemas.openxmlformats.org/officeDocument/2006/relationships/image" Target="../media/image39.gif"/><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8.gif"/><Relationship Id="rId4" Type="http://schemas.openxmlformats.org/officeDocument/2006/relationships/image" Target="../media/image39.gif"/><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8.gif"/><Relationship Id="rId4" Type="http://schemas.openxmlformats.org/officeDocument/2006/relationships/image" Target="../media/image39.gif"/><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8.gif"/><Relationship Id="rId4" Type="http://schemas.openxmlformats.org/officeDocument/2006/relationships/image" Target="../media/image39.gif"/><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8.gif"/><Relationship Id="rId4" Type="http://schemas.openxmlformats.org/officeDocument/2006/relationships/image" Target="../media/image39.gif"/><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52.png"/><Relationship Id="rId6"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8.gif"/><Relationship Id="rId6" Type="http://schemas.openxmlformats.org/officeDocument/2006/relationships/image" Target="../media/image3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8.jpg"/><Relationship Id="rId4" Type="http://schemas.openxmlformats.org/officeDocument/2006/relationships/image" Target="../media/image65.png"/><Relationship Id="rId5"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8.jp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58.jpg"/><Relationship Id="rId5" Type="http://schemas.openxmlformats.org/officeDocument/2006/relationships/image" Target="../media/image56.png"/><Relationship Id="rId6"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8.jpg"/><Relationship Id="rId4" Type="http://schemas.openxmlformats.org/officeDocument/2006/relationships/image" Target="../media/image56.png"/><Relationship Id="rId5" Type="http://schemas.openxmlformats.org/officeDocument/2006/relationships/image" Target="../media/image49.png"/><Relationship Id="rId6"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5.gif"/><Relationship Id="rId4" Type="http://schemas.openxmlformats.org/officeDocument/2006/relationships/image" Target="../media/image61.gif"/><Relationship Id="rId5" Type="http://schemas.openxmlformats.org/officeDocument/2006/relationships/image" Target="../media/image60.gif"/><Relationship Id="rId6" Type="http://schemas.openxmlformats.org/officeDocument/2006/relationships/image" Target="../media/image62.gif"/><Relationship Id="rId7" Type="http://schemas.openxmlformats.org/officeDocument/2006/relationships/image" Target="../media/image6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5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625" y="6100"/>
            <a:ext cx="9144000" cy="5143500"/>
          </a:xfrm>
          <a:prstGeom prst="rect">
            <a:avLst/>
          </a:prstGeom>
          <a:solidFill>
            <a:srgbClr val="051F3B"/>
          </a:solidFill>
          <a:ln cap="flat" cmpd="sng" w="9525">
            <a:solidFill>
              <a:srgbClr val="051F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 name="Google Shape;55;p13"/>
          <p:cNvPicPr preferRelativeResize="0"/>
          <p:nvPr/>
        </p:nvPicPr>
        <p:blipFill rotWithShape="1">
          <a:blip r:embed="rId3">
            <a:alphaModFix/>
          </a:blip>
          <a:srcRect b="872" l="0" r="9297" t="0"/>
          <a:stretch/>
        </p:blipFill>
        <p:spPr>
          <a:xfrm rot="5400000">
            <a:off x="2059500" y="-1931275"/>
            <a:ext cx="5027475" cy="9134275"/>
          </a:xfrm>
          <a:prstGeom prst="rect">
            <a:avLst/>
          </a:prstGeom>
          <a:noFill/>
          <a:ln>
            <a:noFill/>
          </a:ln>
        </p:spPr>
      </p:pic>
      <p:sp>
        <p:nvSpPr>
          <p:cNvPr id="56" name="Google Shape;56;p13"/>
          <p:cNvSpPr txBox="1"/>
          <p:nvPr/>
        </p:nvSpPr>
        <p:spPr>
          <a:xfrm>
            <a:off x="1573475" y="241500"/>
            <a:ext cx="59898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100">
                <a:solidFill>
                  <a:schemeClr val="lt1"/>
                </a:solidFill>
                <a:latin typeface="Roboto Condensed Medium"/>
                <a:ea typeface="Roboto Condensed Medium"/>
                <a:cs typeface="Roboto Condensed Medium"/>
                <a:sym typeface="Roboto Condensed Medium"/>
              </a:rPr>
              <a:t>Mitigating urban floods</a:t>
            </a:r>
            <a:endParaRPr sz="4100">
              <a:solidFill>
                <a:schemeClr val="lt1"/>
              </a:solidFill>
            </a:endParaRPr>
          </a:p>
        </p:txBody>
      </p:sp>
      <p:sp>
        <p:nvSpPr>
          <p:cNvPr id="57" name="Google Shape;57;p13"/>
          <p:cNvSpPr txBox="1"/>
          <p:nvPr/>
        </p:nvSpPr>
        <p:spPr>
          <a:xfrm>
            <a:off x="8729675" y="1621925"/>
            <a:ext cx="4674000" cy="71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600">
                <a:solidFill>
                  <a:schemeClr val="lt1"/>
                </a:solidFill>
                <a:latin typeface="Arial Narrow"/>
                <a:ea typeface="Arial Narrow"/>
                <a:cs typeface="Arial Narrow"/>
                <a:sym typeface="Arial Narrow"/>
              </a:rPr>
              <a:t>One level at a time</a:t>
            </a:r>
            <a:endParaRPr i="1" sz="1600">
              <a:solidFill>
                <a:schemeClr val="lt1"/>
              </a:solidFill>
              <a:latin typeface="Arial Narrow"/>
              <a:ea typeface="Arial Narrow"/>
              <a:cs typeface="Arial Narrow"/>
              <a:sym typeface="Arial Narrow"/>
            </a:endParaRPr>
          </a:p>
        </p:txBody>
      </p:sp>
      <p:sp>
        <p:nvSpPr>
          <p:cNvPr id="58" name="Google Shape;58;p13"/>
          <p:cNvSpPr txBox="1"/>
          <p:nvPr/>
        </p:nvSpPr>
        <p:spPr>
          <a:xfrm>
            <a:off x="-3625" y="1190600"/>
            <a:ext cx="24342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Arial Narrow"/>
                <a:ea typeface="Arial Narrow"/>
                <a:cs typeface="Arial Narrow"/>
                <a:sym typeface="Arial Narrow"/>
              </a:rPr>
              <a:t>Thesis advisor: </a:t>
            </a:r>
            <a:endParaRPr i="1">
              <a:solidFill>
                <a:schemeClr val="lt1"/>
              </a:solidFill>
              <a:latin typeface="Arial Narrow"/>
              <a:ea typeface="Arial Narrow"/>
              <a:cs typeface="Arial Narrow"/>
              <a:sym typeface="Arial Narrow"/>
            </a:endParaRPr>
          </a:p>
          <a:p>
            <a:pPr indent="0" lvl="0" marL="0" rtl="0" algn="l">
              <a:spcBef>
                <a:spcPts val="0"/>
              </a:spcBef>
              <a:spcAft>
                <a:spcPts val="0"/>
              </a:spcAft>
              <a:buNone/>
            </a:pPr>
            <a:r>
              <a:rPr b="1" lang="en">
                <a:solidFill>
                  <a:schemeClr val="lt1"/>
                </a:solidFill>
                <a:latin typeface="Arial Narrow"/>
                <a:ea typeface="Arial Narrow"/>
                <a:cs typeface="Arial Narrow"/>
                <a:sym typeface="Arial Narrow"/>
              </a:rPr>
              <a:t>German Otto Bodenbender</a:t>
            </a:r>
            <a:endParaRPr b="1">
              <a:solidFill>
                <a:schemeClr val="lt1"/>
              </a:solidFill>
              <a:latin typeface="Arial Narrow"/>
              <a:ea typeface="Arial Narrow"/>
              <a:cs typeface="Arial Narrow"/>
              <a:sym typeface="Arial Narrow"/>
            </a:endParaRPr>
          </a:p>
        </p:txBody>
      </p:sp>
      <p:sp>
        <p:nvSpPr>
          <p:cNvPr id="59" name="Google Shape;59;p13"/>
          <p:cNvSpPr txBox="1"/>
          <p:nvPr/>
        </p:nvSpPr>
        <p:spPr>
          <a:xfrm>
            <a:off x="-3625" y="1857525"/>
            <a:ext cx="2434200" cy="1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Arial Narrow"/>
                <a:ea typeface="Arial Narrow"/>
                <a:cs typeface="Arial Narrow"/>
                <a:sym typeface="Arial Narrow"/>
              </a:rPr>
              <a:t>Team :</a:t>
            </a:r>
            <a:endParaRPr i="1">
              <a:solidFill>
                <a:schemeClr val="lt1"/>
              </a:solidFill>
              <a:latin typeface="Arial Narrow"/>
              <a:ea typeface="Arial Narrow"/>
              <a:cs typeface="Arial Narrow"/>
              <a:sym typeface="Arial Narrow"/>
            </a:endParaRPr>
          </a:p>
          <a:p>
            <a:pPr indent="0" lvl="0" marL="0" rtl="0" algn="l">
              <a:spcBef>
                <a:spcPts val="0"/>
              </a:spcBef>
              <a:spcAft>
                <a:spcPts val="0"/>
              </a:spcAft>
              <a:buNone/>
            </a:pPr>
            <a:r>
              <a:rPr b="1" lang="en">
                <a:solidFill>
                  <a:schemeClr val="lt1"/>
                </a:solidFill>
                <a:latin typeface="Arial Narrow"/>
                <a:ea typeface="Arial Narrow"/>
                <a:cs typeface="Arial Narrow"/>
                <a:sym typeface="Arial Narrow"/>
              </a:rPr>
              <a:t>Aly Mahmoud</a:t>
            </a:r>
            <a:endParaRPr b="1">
              <a:solidFill>
                <a:schemeClr val="lt1"/>
              </a:solidFill>
              <a:latin typeface="Arial Narrow"/>
              <a:ea typeface="Arial Narrow"/>
              <a:cs typeface="Arial Narrow"/>
              <a:sym typeface="Arial Narrow"/>
            </a:endParaRPr>
          </a:p>
          <a:p>
            <a:pPr indent="0" lvl="0" marL="0" rtl="0" algn="l">
              <a:spcBef>
                <a:spcPts val="0"/>
              </a:spcBef>
              <a:spcAft>
                <a:spcPts val="0"/>
              </a:spcAft>
              <a:buNone/>
            </a:pPr>
            <a:r>
              <a:rPr b="1" lang="en">
                <a:solidFill>
                  <a:schemeClr val="lt1"/>
                </a:solidFill>
                <a:latin typeface="Arial Narrow"/>
                <a:ea typeface="Arial Narrow"/>
                <a:cs typeface="Arial Narrow"/>
                <a:sym typeface="Arial Narrow"/>
              </a:rPr>
              <a:t>Christopher  Mina</a:t>
            </a:r>
            <a:endParaRPr b="1">
              <a:solidFill>
                <a:schemeClr val="lt1"/>
              </a:solidFill>
              <a:latin typeface="Arial Narrow"/>
              <a:ea typeface="Arial Narrow"/>
              <a:cs typeface="Arial Narrow"/>
              <a:sym typeface="Arial Narrow"/>
            </a:endParaRPr>
          </a:p>
          <a:p>
            <a:pPr indent="0" lvl="0" marL="0" rtl="0" algn="l">
              <a:spcBef>
                <a:spcPts val="0"/>
              </a:spcBef>
              <a:spcAft>
                <a:spcPts val="0"/>
              </a:spcAft>
              <a:buClr>
                <a:schemeClr val="dk1"/>
              </a:buClr>
              <a:buSzPts val="1100"/>
              <a:buFont typeface="Arial"/>
              <a:buNone/>
            </a:pPr>
            <a:r>
              <a:rPr b="1" lang="en">
                <a:solidFill>
                  <a:schemeClr val="lt1"/>
                </a:solidFill>
                <a:latin typeface="Arial Narrow"/>
                <a:ea typeface="Arial Narrow"/>
                <a:cs typeface="Arial Narrow"/>
                <a:sym typeface="Arial Narrow"/>
              </a:rPr>
              <a:t>Farida Fidvi </a:t>
            </a:r>
            <a:endParaRPr b="1">
              <a:solidFill>
                <a:schemeClr val="lt1"/>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Green roof</a:t>
            </a:r>
            <a:endParaRPr b="1" sz="3200">
              <a:solidFill>
                <a:srgbClr val="051F3B"/>
              </a:solidFill>
            </a:endParaRPr>
          </a:p>
        </p:txBody>
      </p:sp>
      <p:grpSp>
        <p:nvGrpSpPr>
          <p:cNvPr id="188" name="Google Shape;188;p22"/>
          <p:cNvGrpSpPr/>
          <p:nvPr/>
        </p:nvGrpSpPr>
        <p:grpSpPr>
          <a:xfrm>
            <a:off x="2139335" y="2349446"/>
            <a:ext cx="6757033" cy="2611152"/>
            <a:chOff x="4824200" y="1204502"/>
            <a:chExt cx="4319801" cy="1669321"/>
          </a:xfrm>
        </p:grpSpPr>
        <p:pic>
          <p:nvPicPr>
            <p:cNvPr id="189" name="Google Shape;189;p22"/>
            <p:cNvPicPr preferRelativeResize="0"/>
            <p:nvPr/>
          </p:nvPicPr>
          <p:blipFill rotWithShape="1">
            <a:blip r:embed="rId3">
              <a:alphaModFix/>
            </a:blip>
            <a:srcRect b="0" l="11353" r="5651" t="0"/>
            <a:stretch/>
          </p:blipFill>
          <p:spPr>
            <a:xfrm>
              <a:off x="4824200" y="1395525"/>
              <a:ext cx="1899302" cy="1287276"/>
            </a:xfrm>
            <a:prstGeom prst="rect">
              <a:avLst/>
            </a:prstGeom>
            <a:noFill/>
            <a:ln>
              <a:noFill/>
            </a:ln>
          </p:spPr>
        </p:pic>
        <p:pic>
          <p:nvPicPr>
            <p:cNvPr id="190" name="Google Shape;190;p22"/>
            <p:cNvPicPr preferRelativeResize="0"/>
            <p:nvPr/>
          </p:nvPicPr>
          <p:blipFill rotWithShape="1">
            <a:blip r:embed="rId4">
              <a:alphaModFix/>
            </a:blip>
            <a:srcRect b="0" l="9028" r="18743" t="0"/>
            <a:stretch/>
          </p:blipFill>
          <p:spPr>
            <a:xfrm>
              <a:off x="7000475" y="1204502"/>
              <a:ext cx="2143526" cy="1669321"/>
            </a:xfrm>
            <a:prstGeom prst="rect">
              <a:avLst/>
            </a:prstGeom>
            <a:noFill/>
            <a:ln>
              <a:noFill/>
            </a:ln>
          </p:spPr>
        </p:pic>
        <p:cxnSp>
          <p:nvCxnSpPr>
            <p:cNvPr id="191" name="Google Shape;191;p22"/>
            <p:cNvCxnSpPr/>
            <p:nvPr/>
          </p:nvCxnSpPr>
          <p:spPr>
            <a:xfrm>
              <a:off x="5781475" y="1490000"/>
              <a:ext cx="1672200" cy="818700"/>
            </a:xfrm>
            <a:prstGeom prst="straightConnector1">
              <a:avLst/>
            </a:prstGeom>
            <a:noFill/>
            <a:ln cap="flat" cmpd="sng" w="9525">
              <a:solidFill>
                <a:srgbClr val="414BB2"/>
              </a:solidFill>
              <a:prstDash val="dash"/>
              <a:round/>
              <a:headEnd len="med" w="med" type="none"/>
              <a:tailEnd len="med" w="med" type="none"/>
            </a:ln>
          </p:spPr>
        </p:cxnSp>
        <p:cxnSp>
          <p:nvCxnSpPr>
            <p:cNvPr id="192" name="Google Shape;192;p22"/>
            <p:cNvCxnSpPr/>
            <p:nvPr/>
          </p:nvCxnSpPr>
          <p:spPr>
            <a:xfrm rot="10800000">
              <a:off x="5776775" y="2588600"/>
              <a:ext cx="1679400" cy="221100"/>
            </a:xfrm>
            <a:prstGeom prst="straightConnector1">
              <a:avLst/>
            </a:prstGeom>
            <a:noFill/>
            <a:ln cap="flat" cmpd="sng" w="9525">
              <a:solidFill>
                <a:srgbClr val="414BB2"/>
              </a:solidFill>
              <a:prstDash val="dash"/>
              <a:round/>
              <a:headEnd len="med" w="med" type="none"/>
              <a:tailEnd len="med" w="med" type="none"/>
            </a:ln>
          </p:spPr>
        </p:cxnSp>
      </p:grpSp>
      <p:sp>
        <p:nvSpPr>
          <p:cNvPr id="193" name="Google Shape;193;p22"/>
          <p:cNvSpPr txBox="1"/>
          <p:nvPr/>
        </p:nvSpPr>
        <p:spPr>
          <a:xfrm>
            <a:off x="325050" y="1106500"/>
            <a:ext cx="8571300" cy="13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51F3B"/>
                </a:solidFill>
                <a:latin typeface="Arial Narrow"/>
                <a:ea typeface="Arial Narrow"/>
                <a:cs typeface="Arial Narrow"/>
                <a:sym typeface="Arial Narrow"/>
              </a:rPr>
              <a:t>This system consists of components that are </a:t>
            </a:r>
            <a:r>
              <a:rPr b="1" lang="en" sz="1900">
                <a:solidFill>
                  <a:srgbClr val="414BB2"/>
                </a:solidFill>
                <a:latin typeface="Arial Narrow"/>
                <a:ea typeface="Arial Narrow"/>
                <a:cs typeface="Arial Narrow"/>
                <a:sym typeface="Arial Narrow"/>
              </a:rPr>
              <a:t>pre-assembled</a:t>
            </a:r>
            <a:r>
              <a:rPr lang="en" sz="1900">
                <a:solidFill>
                  <a:srgbClr val="051F3B"/>
                </a:solidFill>
                <a:latin typeface="Arial Narrow"/>
                <a:ea typeface="Arial Narrow"/>
                <a:cs typeface="Arial Narrow"/>
                <a:sym typeface="Arial Narrow"/>
              </a:rPr>
              <a:t> in trays, designed for easy placement on roofs. </a:t>
            </a:r>
            <a:endParaRPr sz="1900">
              <a:solidFill>
                <a:schemeClr val="dk1"/>
              </a:solidFill>
              <a:latin typeface="Arial Narrow"/>
              <a:ea typeface="Arial Narrow"/>
              <a:cs typeface="Arial Narrow"/>
              <a:sym typeface="Arial Narrow"/>
            </a:endParaRPr>
          </a:p>
        </p:txBody>
      </p:sp>
      <p:sp>
        <p:nvSpPr>
          <p:cNvPr id="194" name="Google Shape;194;p22"/>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Modularity</a:t>
            </a:r>
            <a:endParaRPr b="1" sz="1900">
              <a:solidFill>
                <a:srgbClr val="414BB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p:nvPr/>
        </p:nvSpPr>
        <p:spPr>
          <a:xfrm>
            <a:off x="-3625" y="6100"/>
            <a:ext cx="9144000" cy="5143500"/>
          </a:xfrm>
          <a:prstGeom prst="rect">
            <a:avLst/>
          </a:prstGeom>
          <a:solidFill>
            <a:srgbClr val="051F3B"/>
          </a:solidFill>
          <a:ln cap="flat" cmpd="sng" w="9525">
            <a:solidFill>
              <a:srgbClr val="051F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3"/>
          <p:cNvSpPr txBox="1"/>
          <p:nvPr/>
        </p:nvSpPr>
        <p:spPr>
          <a:xfrm>
            <a:off x="274575" y="2387875"/>
            <a:ext cx="5989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Condensed Medium"/>
                <a:ea typeface="Roboto Condensed Medium"/>
                <a:cs typeface="Roboto Condensed Medium"/>
                <a:sym typeface="Roboto Condensed Medium"/>
              </a:rPr>
              <a:t>Computational methodology</a:t>
            </a:r>
            <a:endParaRPr sz="1800">
              <a:solidFill>
                <a:schemeClr val="lt1"/>
              </a:solidFill>
            </a:endParaRPr>
          </a:p>
        </p:txBody>
      </p:sp>
      <p:sp>
        <p:nvSpPr>
          <p:cNvPr id="201" name="Google Shape;201;p23"/>
          <p:cNvSpPr txBox="1"/>
          <p:nvPr/>
        </p:nvSpPr>
        <p:spPr>
          <a:xfrm>
            <a:off x="2769150" y="1269200"/>
            <a:ext cx="2413500" cy="9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4"/>
          <p:cNvPicPr preferRelativeResize="0"/>
          <p:nvPr/>
        </p:nvPicPr>
        <p:blipFill>
          <a:blip r:embed="rId3">
            <a:alphaModFix/>
          </a:blip>
          <a:stretch>
            <a:fillRect/>
          </a:stretch>
        </p:blipFill>
        <p:spPr>
          <a:xfrm>
            <a:off x="97700" y="896875"/>
            <a:ext cx="4463168" cy="3156636"/>
          </a:xfrm>
          <a:prstGeom prst="rect">
            <a:avLst/>
          </a:prstGeom>
          <a:noFill/>
          <a:ln>
            <a:noFill/>
          </a:ln>
        </p:spPr>
      </p:pic>
      <p:cxnSp>
        <p:nvCxnSpPr>
          <p:cNvPr id="207" name="Google Shape;207;p24"/>
          <p:cNvCxnSpPr/>
          <p:nvPr/>
        </p:nvCxnSpPr>
        <p:spPr>
          <a:xfrm flipH="1" rot="10800000">
            <a:off x="-97700" y="896875"/>
            <a:ext cx="9567600" cy="3426000"/>
          </a:xfrm>
          <a:prstGeom prst="bentConnector3">
            <a:avLst>
              <a:gd fmla="val 50000" name="adj1"/>
            </a:avLst>
          </a:prstGeom>
          <a:noFill/>
          <a:ln cap="flat" cmpd="sng" w="76200">
            <a:solidFill>
              <a:srgbClr val="414BB2"/>
            </a:solidFill>
            <a:prstDash val="solid"/>
            <a:round/>
            <a:headEnd len="med" w="med" type="none"/>
            <a:tailEnd len="med" w="med" type="none"/>
          </a:ln>
        </p:spPr>
      </p:cxnSp>
      <p:pic>
        <p:nvPicPr>
          <p:cNvPr id="208" name="Google Shape;208;p24"/>
          <p:cNvPicPr preferRelativeResize="0"/>
          <p:nvPr/>
        </p:nvPicPr>
        <p:blipFill>
          <a:blip r:embed="rId4">
            <a:alphaModFix/>
          </a:blip>
          <a:stretch>
            <a:fillRect/>
          </a:stretch>
        </p:blipFill>
        <p:spPr>
          <a:xfrm>
            <a:off x="4881744" y="1031116"/>
            <a:ext cx="3870118" cy="3275133"/>
          </a:xfrm>
          <a:prstGeom prst="rect">
            <a:avLst/>
          </a:prstGeom>
          <a:noFill/>
          <a:ln>
            <a:noFill/>
          </a:ln>
        </p:spPr>
      </p:pic>
      <p:sp>
        <p:nvSpPr>
          <p:cNvPr id="209" name="Google Shape;209;p24"/>
          <p:cNvSpPr txBox="1"/>
          <p:nvPr/>
        </p:nvSpPr>
        <p:spPr>
          <a:xfrm>
            <a:off x="687963" y="4384400"/>
            <a:ext cx="2765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Location and Radius</a:t>
            </a:r>
            <a:endParaRPr b="1" sz="1900">
              <a:solidFill>
                <a:srgbClr val="414BB2"/>
              </a:solidFill>
            </a:endParaRPr>
          </a:p>
        </p:txBody>
      </p:sp>
      <p:sp>
        <p:nvSpPr>
          <p:cNvPr id="210" name="Google Shape;210;p24"/>
          <p:cNvSpPr txBox="1"/>
          <p:nvPr/>
        </p:nvSpPr>
        <p:spPr>
          <a:xfrm>
            <a:off x="5643500" y="275800"/>
            <a:ext cx="23466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Setting Heights</a:t>
            </a:r>
            <a:endParaRPr b="1" sz="1900">
              <a:solidFill>
                <a:srgbClr val="414BB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nvSpPr>
        <p:spPr>
          <a:xfrm>
            <a:off x="364575" y="4464750"/>
            <a:ext cx="353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Roof typology Segregation</a:t>
            </a:r>
            <a:endParaRPr b="1" sz="1900">
              <a:solidFill>
                <a:srgbClr val="414BB2"/>
              </a:solidFill>
            </a:endParaRPr>
          </a:p>
        </p:txBody>
      </p:sp>
      <p:pic>
        <p:nvPicPr>
          <p:cNvPr id="216" name="Google Shape;216;p25"/>
          <p:cNvPicPr preferRelativeResize="0"/>
          <p:nvPr/>
        </p:nvPicPr>
        <p:blipFill>
          <a:blip r:embed="rId3">
            <a:alphaModFix/>
          </a:blip>
          <a:stretch>
            <a:fillRect/>
          </a:stretch>
        </p:blipFill>
        <p:spPr>
          <a:xfrm>
            <a:off x="4668450" y="1062417"/>
            <a:ext cx="4248300" cy="3134369"/>
          </a:xfrm>
          <a:prstGeom prst="rect">
            <a:avLst/>
          </a:prstGeom>
          <a:noFill/>
          <a:ln>
            <a:noFill/>
          </a:ln>
        </p:spPr>
      </p:pic>
      <p:sp>
        <p:nvSpPr>
          <p:cNvPr id="217" name="Google Shape;217;p25"/>
          <p:cNvSpPr txBox="1"/>
          <p:nvPr/>
        </p:nvSpPr>
        <p:spPr>
          <a:xfrm>
            <a:off x="4978338" y="289450"/>
            <a:ext cx="3938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Runoff Reduction potentiality</a:t>
            </a:r>
            <a:endParaRPr b="1" sz="1900">
              <a:solidFill>
                <a:srgbClr val="414BB2"/>
              </a:solidFill>
            </a:endParaRPr>
          </a:p>
        </p:txBody>
      </p:sp>
      <p:pic>
        <p:nvPicPr>
          <p:cNvPr id="218" name="Google Shape;218;p25"/>
          <p:cNvPicPr preferRelativeResize="0"/>
          <p:nvPr/>
        </p:nvPicPr>
        <p:blipFill>
          <a:blip r:embed="rId4">
            <a:alphaModFix/>
          </a:blip>
          <a:stretch>
            <a:fillRect/>
          </a:stretch>
        </p:blipFill>
        <p:spPr>
          <a:xfrm>
            <a:off x="403025" y="903241"/>
            <a:ext cx="3938401" cy="3104884"/>
          </a:xfrm>
          <a:prstGeom prst="rect">
            <a:avLst/>
          </a:prstGeom>
          <a:noFill/>
          <a:ln>
            <a:noFill/>
          </a:ln>
        </p:spPr>
      </p:pic>
      <p:cxnSp>
        <p:nvCxnSpPr>
          <p:cNvPr id="219" name="Google Shape;219;p25"/>
          <p:cNvCxnSpPr/>
          <p:nvPr/>
        </p:nvCxnSpPr>
        <p:spPr>
          <a:xfrm flipH="1" rot="10800000">
            <a:off x="4226725" y="897850"/>
            <a:ext cx="5003100" cy="3458100"/>
          </a:xfrm>
          <a:prstGeom prst="bentConnector3">
            <a:avLst>
              <a:gd fmla="val 6316" name="adj1"/>
            </a:avLst>
          </a:prstGeom>
          <a:noFill/>
          <a:ln cap="flat" cmpd="sng" w="76200">
            <a:solidFill>
              <a:srgbClr val="414BB2"/>
            </a:solidFill>
            <a:prstDash val="solid"/>
            <a:round/>
            <a:headEnd len="med" w="med" type="none"/>
            <a:tailEnd len="med" w="med" type="none"/>
          </a:ln>
        </p:spPr>
      </p:cxnSp>
      <p:cxnSp>
        <p:nvCxnSpPr>
          <p:cNvPr id="220" name="Google Shape;220;p25"/>
          <p:cNvCxnSpPr/>
          <p:nvPr/>
        </p:nvCxnSpPr>
        <p:spPr>
          <a:xfrm rot="10800000">
            <a:off x="-69775" y="896950"/>
            <a:ext cx="4411200" cy="3459000"/>
          </a:xfrm>
          <a:prstGeom prst="bentConnector3">
            <a:avLst>
              <a:gd fmla="val 93435" name="adj1"/>
            </a:avLst>
          </a:prstGeom>
          <a:noFill/>
          <a:ln cap="flat" cmpd="sng" w="76200">
            <a:solidFill>
              <a:srgbClr val="414BB2"/>
            </a:solidFill>
            <a:prstDash val="solid"/>
            <a:round/>
            <a:headEnd len="med" w="med" type="none"/>
            <a:tailEnd len="med" w="med" type="none"/>
          </a:ln>
        </p:spPr>
      </p:cxnSp>
    </p:spTree>
  </p:cSld>
  <p:clrMapOvr>
    <a:masterClrMapping/>
  </p:clrMapOvr>
  <mc:AlternateContent>
    <mc:Choice Requires="p14">
      <p:transition spd="slow" p14:dur="5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nvSpPr>
        <p:spPr>
          <a:xfrm>
            <a:off x="501725" y="4378150"/>
            <a:ext cx="4032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Usable Roof percentage</a:t>
            </a:r>
            <a:endParaRPr b="1" sz="1900">
              <a:solidFill>
                <a:srgbClr val="414BB2"/>
              </a:solidFill>
            </a:endParaRPr>
          </a:p>
        </p:txBody>
      </p:sp>
      <p:pic>
        <p:nvPicPr>
          <p:cNvPr id="226" name="Google Shape;226;p26"/>
          <p:cNvPicPr preferRelativeResize="0"/>
          <p:nvPr/>
        </p:nvPicPr>
        <p:blipFill rotWithShape="1">
          <a:blip r:embed="rId3">
            <a:alphaModFix/>
          </a:blip>
          <a:srcRect b="0" l="13141" r="0" t="0"/>
          <a:stretch/>
        </p:blipFill>
        <p:spPr>
          <a:xfrm>
            <a:off x="4884700" y="1080025"/>
            <a:ext cx="4123475" cy="3354376"/>
          </a:xfrm>
          <a:prstGeom prst="rect">
            <a:avLst/>
          </a:prstGeom>
          <a:noFill/>
          <a:ln>
            <a:noFill/>
          </a:ln>
        </p:spPr>
      </p:pic>
      <p:pic>
        <p:nvPicPr>
          <p:cNvPr id="227" name="Google Shape;227;p26"/>
          <p:cNvPicPr preferRelativeResize="0"/>
          <p:nvPr/>
        </p:nvPicPr>
        <p:blipFill>
          <a:blip r:embed="rId4">
            <a:alphaModFix/>
          </a:blip>
          <a:stretch>
            <a:fillRect/>
          </a:stretch>
        </p:blipFill>
        <p:spPr>
          <a:xfrm>
            <a:off x="7892448" y="1080025"/>
            <a:ext cx="1115725" cy="1370425"/>
          </a:xfrm>
          <a:prstGeom prst="rect">
            <a:avLst/>
          </a:prstGeom>
          <a:noFill/>
          <a:ln>
            <a:noFill/>
          </a:ln>
        </p:spPr>
      </p:pic>
      <p:pic>
        <p:nvPicPr>
          <p:cNvPr id="228" name="Google Shape;228;p26"/>
          <p:cNvPicPr preferRelativeResize="0"/>
          <p:nvPr/>
        </p:nvPicPr>
        <p:blipFill>
          <a:blip r:embed="rId5">
            <a:alphaModFix/>
          </a:blip>
          <a:stretch>
            <a:fillRect/>
          </a:stretch>
        </p:blipFill>
        <p:spPr>
          <a:xfrm>
            <a:off x="260050" y="941675"/>
            <a:ext cx="4273849" cy="3019850"/>
          </a:xfrm>
          <a:prstGeom prst="rect">
            <a:avLst/>
          </a:prstGeom>
          <a:noFill/>
          <a:ln>
            <a:noFill/>
          </a:ln>
        </p:spPr>
      </p:pic>
      <p:sp>
        <p:nvSpPr>
          <p:cNvPr id="229" name="Google Shape;229;p26"/>
          <p:cNvSpPr txBox="1"/>
          <p:nvPr/>
        </p:nvSpPr>
        <p:spPr>
          <a:xfrm>
            <a:off x="4983750" y="2918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Runoff calculation readings</a:t>
            </a:r>
            <a:endParaRPr b="1" sz="1900">
              <a:solidFill>
                <a:srgbClr val="414BB2"/>
              </a:solidFill>
            </a:endParaRPr>
          </a:p>
        </p:txBody>
      </p:sp>
      <p:cxnSp>
        <p:nvCxnSpPr>
          <p:cNvPr id="230" name="Google Shape;230;p26"/>
          <p:cNvCxnSpPr/>
          <p:nvPr/>
        </p:nvCxnSpPr>
        <p:spPr>
          <a:xfrm flipH="1" rot="10800000">
            <a:off x="4226725" y="903250"/>
            <a:ext cx="5004900" cy="3452700"/>
          </a:xfrm>
          <a:prstGeom prst="bentConnector3">
            <a:avLst>
              <a:gd fmla="val 6638" name="adj1"/>
            </a:avLst>
          </a:prstGeom>
          <a:noFill/>
          <a:ln cap="flat" cmpd="sng" w="76200">
            <a:solidFill>
              <a:srgbClr val="414BB2"/>
            </a:solidFill>
            <a:prstDash val="solid"/>
            <a:round/>
            <a:headEnd len="med" w="med" type="none"/>
            <a:tailEnd len="med" w="med" type="none"/>
          </a:ln>
        </p:spPr>
      </p:cxnSp>
      <p:cxnSp>
        <p:nvCxnSpPr>
          <p:cNvPr id="231" name="Google Shape;231;p26"/>
          <p:cNvCxnSpPr/>
          <p:nvPr/>
        </p:nvCxnSpPr>
        <p:spPr>
          <a:xfrm rot="10800000">
            <a:off x="-65575" y="896650"/>
            <a:ext cx="4407000" cy="3459300"/>
          </a:xfrm>
          <a:prstGeom prst="bentConnector3">
            <a:avLst>
              <a:gd fmla="val 92796" name="adj1"/>
            </a:avLst>
          </a:prstGeom>
          <a:noFill/>
          <a:ln cap="flat" cmpd="sng" w="76200">
            <a:solidFill>
              <a:srgbClr val="414BB2"/>
            </a:solidFill>
            <a:prstDash val="solid"/>
            <a:round/>
            <a:headEnd len="med" w="med" type="none"/>
            <a:tailEnd len="med" w="med" type="none"/>
          </a:ln>
        </p:spPr>
      </p:cxnSp>
    </p:spTree>
  </p:cSld>
  <p:clrMapOvr>
    <a:masterClrMapping/>
  </p:clrMapOvr>
  <mc:AlternateContent>
    <mc:Choice Requires="p14">
      <p:transition spd="slow" p14:dur="5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pic>
        <p:nvPicPr>
          <p:cNvPr id="236" name="Google Shape;236;p27"/>
          <p:cNvPicPr preferRelativeResize="0"/>
          <p:nvPr/>
        </p:nvPicPr>
        <p:blipFill>
          <a:blip r:embed="rId3">
            <a:alphaModFix/>
          </a:blip>
          <a:stretch>
            <a:fillRect/>
          </a:stretch>
        </p:blipFill>
        <p:spPr>
          <a:xfrm>
            <a:off x="202425" y="967638"/>
            <a:ext cx="4231510" cy="4109182"/>
          </a:xfrm>
          <a:prstGeom prst="rect">
            <a:avLst/>
          </a:prstGeom>
          <a:noFill/>
          <a:ln>
            <a:noFill/>
          </a:ln>
        </p:spPr>
      </p:pic>
      <p:pic>
        <p:nvPicPr>
          <p:cNvPr id="237" name="Google Shape;237;p27"/>
          <p:cNvPicPr preferRelativeResize="0"/>
          <p:nvPr/>
        </p:nvPicPr>
        <p:blipFill>
          <a:blip r:embed="rId4">
            <a:alphaModFix/>
          </a:blip>
          <a:stretch>
            <a:fillRect/>
          </a:stretch>
        </p:blipFill>
        <p:spPr>
          <a:xfrm>
            <a:off x="4820114" y="967613"/>
            <a:ext cx="4231510" cy="4109200"/>
          </a:xfrm>
          <a:prstGeom prst="rect">
            <a:avLst/>
          </a:prstGeom>
          <a:noFill/>
          <a:ln>
            <a:noFill/>
          </a:ln>
        </p:spPr>
      </p:pic>
      <p:sp>
        <p:nvSpPr>
          <p:cNvPr id="238" name="Google Shape;238;p27"/>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Widening of scope and hence users</a:t>
            </a:r>
            <a:endParaRPr b="1" sz="1900">
              <a:solidFill>
                <a:srgbClr val="414BB2"/>
              </a:solidFill>
            </a:endParaRPr>
          </a:p>
        </p:txBody>
      </p:sp>
      <p:sp>
        <p:nvSpPr>
          <p:cNvPr id="239" name="Google Shape;239;p27"/>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Project focus and scale</a:t>
            </a:r>
            <a:endParaRPr b="1" sz="3200">
              <a:solidFill>
                <a:srgbClr val="051F3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8"/>
          <p:cNvPicPr preferRelativeResize="0"/>
          <p:nvPr/>
        </p:nvPicPr>
        <p:blipFill>
          <a:blip r:embed="rId3">
            <a:alphaModFix/>
          </a:blip>
          <a:stretch>
            <a:fillRect/>
          </a:stretch>
        </p:blipFill>
        <p:spPr>
          <a:xfrm>
            <a:off x="1151213" y="904387"/>
            <a:ext cx="6841574" cy="3334725"/>
          </a:xfrm>
          <a:prstGeom prst="rect">
            <a:avLst/>
          </a:prstGeom>
          <a:noFill/>
          <a:ln>
            <a:noFill/>
          </a:ln>
        </p:spPr>
      </p:pic>
      <p:sp>
        <p:nvSpPr>
          <p:cNvPr id="245" name="Google Shape;245;p28"/>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Widening of scope and hence users</a:t>
            </a:r>
            <a:endParaRPr b="1" sz="1900">
              <a:solidFill>
                <a:srgbClr val="414BB2"/>
              </a:solidFill>
            </a:endParaRPr>
          </a:p>
        </p:txBody>
      </p:sp>
      <p:sp>
        <p:nvSpPr>
          <p:cNvPr id="246" name="Google Shape;246;p28"/>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Project focus and scale</a:t>
            </a:r>
            <a:endParaRPr b="1" sz="3200">
              <a:solidFill>
                <a:srgbClr val="051F3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a:blip r:embed="rId3">
            <a:alphaModFix/>
          </a:blip>
          <a:stretch>
            <a:fillRect/>
          </a:stretch>
        </p:blipFill>
        <p:spPr>
          <a:xfrm>
            <a:off x="1151225" y="904397"/>
            <a:ext cx="6841550" cy="3334706"/>
          </a:xfrm>
          <a:prstGeom prst="rect">
            <a:avLst/>
          </a:prstGeom>
          <a:noFill/>
          <a:ln>
            <a:noFill/>
          </a:ln>
        </p:spPr>
      </p:pic>
      <p:sp>
        <p:nvSpPr>
          <p:cNvPr id="252" name="Google Shape;252;p29"/>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Widening of scope and hence users</a:t>
            </a:r>
            <a:endParaRPr b="1" sz="1900">
              <a:solidFill>
                <a:srgbClr val="414BB2"/>
              </a:solidFill>
            </a:endParaRPr>
          </a:p>
        </p:txBody>
      </p:sp>
      <p:sp>
        <p:nvSpPr>
          <p:cNvPr id="253" name="Google Shape;253;p29"/>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Project focus and scale</a:t>
            </a:r>
            <a:endParaRPr b="1" sz="3200">
              <a:solidFill>
                <a:srgbClr val="051F3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Widening of scope and hence users</a:t>
            </a:r>
            <a:endParaRPr b="1" sz="1900">
              <a:solidFill>
                <a:srgbClr val="414BB2"/>
              </a:solidFill>
            </a:endParaRPr>
          </a:p>
        </p:txBody>
      </p:sp>
      <p:sp>
        <p:nvSpPr>
          <p:cNvPr id="259" name="Google Shape;259;p30"/>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Project focus and scale</a:t>
            </a:r>
            <a:endParaRPr b="1" sz="3200">
              <a:solidFill>
                <a:srgbClr val="051F3B"/>
              </a:solidFill>
            </a:endParaRPr>
          </a:p>
        </p:txBody>
      </p:sp>
      <p:pic>
        <p:nvPicPr>
          <p:cNvPr id="260" name="Google Shape;260;p30"/>
          <p:cNvPicPr preferRelativeResize="0"/>
          <p:nvPr/>
        </p:nvPicPr>
        <p:blipFill>
          <a:blip r:embed="rId3">
            <a:alphaModFix/>
          </a:blip>
          <a:stretch>
            <a:fillRect/>
          </a:stretch>
        </p:blipFill>
        <p:spPr>
          <a:xfrm>
            <a:off x="1151212" y="904400"/>
            <a:ext cx="6841577" cy="333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1"/>
          <p:cNvPicPr preferRelativeResize="0"/>
          <p:nvPr/>
        </p:nvPicPr>
        <p:blipFill>
          <a:blip r:embed="rId3">
            <a:alphaModFix/>
          </a:blip>
          <a:stretch>
            <a:fillRect/>
          </a:stretch>
        </p:blipFill>
        <p:spPr>
          <a:xfrm>
            <a:off x="1151200" y="904390"/>
            <a:ext cx="6841601" cy="3334720"/>
          </a:xfrm>
          <a:prstGeom prst="rect">
            <a:avLst/>
          </a:prstGeom>
          <a:noFill/>
          <a:ln>
            <a:noFill/>
          </a:ln>
        </p:spPr>
      </p:pic>
      <p:sp>
        <p:nvSpPr>
          <p:cNvPr id="266" name="Google Shape;266;p31"/>
          <p:cNvSpPr/>
          <p:nvPr/>
        </p:nvSpPr>
        <p:spPr>
          <a:xfrm>
            <a:off x="3025425" y="1849025"/>
            <a:ext cx="320100" cy="156000"/>
          </a:xfrm>
          <a:prstGeom prst="rightArrow">
            <a:avLst>
              <a:gd fmla="val 50000" name="adj1"/>
              <a:gd fmla="val 50000" name="adj2"/>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1"/>
          <p:cNvSpPr/>
          <p:nvPr/>
        </p:nvSpPr>
        <p:spPr>
          <a:xfrm>
            <a:off x="6649575" y="1849025"/>
            <a:ext cx="320100" cy="156000"/>
          </a:xfrm>
          <a:prstGeom prst="rightArrow">
            <a:avLst>
              <a:gd fmla="val 50000" name="adj1"/>
              <a:gd fmla="val 50000" name="adj2"/>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625" y="6100"/>
            <a:ext cx="9144000" cy="5143500"/>
          </a:xfrm>
          <a:prstGeom prst="rect">
            <a:avLst/>
          </a:prstGeom>
          <a:solidFill>
            <a:srgbClr val="051F3B"/>
          </a:solidFill>
          <a:ln cap="flat" cmpd="sng" w="9525">
            <a:solidFill>
              <a:srgbClr val="051F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 name="Google Shape;65;p14"/>
          <p:cNvPicPr preferRelativeResize="0"/>
          <p:nvPr/>
        </p:nvPicPr>
        <p:blipFill rotWithShape="1">
          <a:blip r:embed="rId3">
            <a:alphaModFix amt="45000"/>
          </a:blip>
          <a:srcRect b="872" l="0" r="9297" t="0"/>
          <a:stretch/>
        </p:blipFill>
        <p:spPr>
          <a:xfrm rot="5400000">
            <a:off x="2059500" y="-1931275"/>
            <a:ext cx="5027475" cy="9134275"/>
          </a:xfrm>
          <a:prstGeom prst="rect">
            <a:avLst/>
          </a:prstGeom>
          <a:noFill/>
          <a:ln>
            <a:noFill/>
          </a:ln>
          <a:effectLst>
            <a:outerShdw blurRad="57150" rotWithShape="0" algn="bl" dir="5400000" dist="19050">
              <a:srgbClr val="000000">
                <a:alpha val="50000"/>
              </a:srgbClr>
            </a:outerShdw>
          </a:effectLst>
        </p:spPr>
      </p:pic>
      <p:sp>
        <p:nvSpPr>
          <p:cNvPr id="66" name="Google Shape;66;p14"/>
          <p:cNvSpPr txBox="1"/>
          <p:nvPr/>
        </p:nvSpPr>
        <p:spPr>
          <a:xfrm>
            <a:off x="1573475" y="241500"/>
            <a:ext cx="59898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Condensed Medium"/>
                <a:ea typeface="Roboto Condensed Medium"/>
                <a:cs typeface="Roboto Condensed Medium"/>
                <a:sym typeface="Roboto Condensed Medium"/>
              </a:rPr>
              <a:t>Mitigating urban floods</a:t>
            </a:r>
            <a:endParaRPr sz="1800">
              <a:solidFill>
                <a:schemeClr val="lt1"/>
              </a:solidFill>
            </a:endParaRPr>
          </a:p>
        </p:txBody>
      </p:sp>
      <p:sp>
        <p:nvSpPr>
          <p:cNvPr id="67" name="Google Shape;67;p14"/>
          <p:cNvSpPr txBox="1"/>
          <p:nvPr/>
        </p:nvSpPr>
        <p:spPr>
          <a:xfrm>
            <a:off x="1287150" y="554900"/>
            <a:ext cx="6569700" cy="11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Condensed"/>
                <a:ea typeface="Roboto Condensed"/>
                <a:cs typeface="Roboto Condensed"/>
                <a:sym typeface="Roboto Condensed"/>
              </a:rPr>
              <a:t>M</a:t>
            </a:r>
            <a:r>
              <a:rPr lang="en" sz="1600">
                <a:solidFill>
                  <a:schemeClr val="lt1"/>
                </a:solidFill>
                <a:latin typeface="Roboto Condensed"/>
                <a:ea typeface="Roboto Condensed"/>
                <a:cs typeface="Roboto Condensed"/>
                <a:sym typeface="Roboto Condensed"/>
              </a:rPr>
              <a:t>itigate Urban Flash floods by increasing the permeable surface areas. </a:t>
            </a:r>
            <a:endParaRPr sz="1600">
              <a:solidFill>
                <a:schemeClr val="lt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600">
                <a:solidFill>
                  <a:schemeClr val="lt1"/>
                </a:solidFill>
                <a:latin typeface="Roboto Condensed"/>
                <a:ea typeface="Roboto Condensed"/>
                <a:cs typeface="Roboto Condensed"/>
                <a:sym typeface="Roboto Condensed"/>
              </a:rPr>
              <a:t>Mainly through green roofs. Now let’s walk through the process.</a:t>
            </a:r>
            <a:endParaRPr sz="2300">
              <a:solidFill>
                <a:schemeClr val="lt1"/>
              </a:solidFill>
              <a:latin typeface="Roboto Condensed"/>
              <a:ea typeface="Roboto Condensed"/>
              <a:cs typeface="Roboto Condensed"/>
              <a:sym typeface="Roboto Condensed"/>
            </a:endParaRPr>
          </a:p>
        </p:txBody>
      </p:sp>
      <p:sp>
        <p:nvSpPr>
          <p:cNvPr id="68" name="Google Shape;68;p14"/>
          <p:cNvSpPr/>
          <p:nvPr/>
        </p:nvSpPr>
        <p:spPr>
          <a:xfrm>
            <a:off x="3381175" y="1994575"/>
            <a:ext cx="927300" cy="916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6018350" y="1518800"/>
            <a:ext cx="720000" cy="711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p:nvPr/>
        </p:nvSpPr>
        <p:spPr>
          <a:xfrm>
            <a:off x="132350" y="2268700"/>
            <a:ext cx="2600700" cy="2680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 name="Google Shape;71;p14"/>
          <p:cNvPicPr preferRelativeResize="0"/>
          <p:nvPr/>
        </p:nvPicPr>
        <p:blipFill rotWithShape="1">
          <a:blip r:embed="rId4">
            <a:alphaModFix/>
          </a:blip>
          <a:srcRect b="13567" l="13265" r="30310" t="-2884"/>
          <a:stretch/>
        </p:blipFill>
        <p:spPr>
          <a:xfrm>
            <a:off x="132350" y="2268551"/>
            <a:ext cx="2600700" cy="2680200"/>
          </a:xfrm>
          <a:prstGeom prst="ellipse">
            <a:avLst/>
          </a:prstGeom>
          <a:noFill/>
          <a:ln cap="flat" cmpd="sng" w="9525">
            <a:solidFill>
              <a:schemeClr val="lt1"/>
            </a:solidFill>
            <a:prstDash val="solid"/>
            <a:round/>
            <a:headEnd len="sm" w="sm" type="none"/>
            <a:tailEnd len="sm" w="sm" type="none"/>
          </a:ln>
        </p:spPr>
      </p:pic>
      <p:pic>
        <p:nvPicPr>
          <p:cNvPr id="72" name="Google Shape;72;p14"/>
          <p:cNvPicPr preferRelativeResize="0"/>
          <p:nvPr/>
        </p:nvPicPr>
        <p:blipFill rotWithShape="1">
          <a:blip r:embed="rId5">
            <a:alphaModFix/>
          </a:blip>
          <a:srcRect b="11458" l="19395" r="17671" t="33845"/>
          <a:stretch/>
        </p:blipFill>
        <p:spPr>
          <a:xfrm>
            <a:off x="72575" y="1622975"/>
            <a:ext cx="1346400" cy="1322100"/>
          </a:xfrm>
          <a:prstGeom prst="ellipse">
            <a:avLst/>
          </a:prstGeom>
          <a:noFill/>
          <a:ln cap="flat" cmpd="sng" w="9525">
            <a:solidFill>
              <a:schemeClr val="lt1"/>
            </a:solidFill>
            <a:prstDash val="solid"/>
            <a:round/>
            <a:headEnd len="sm" w="sm" type="none"/>
            <a:tailEnd len="sm" w="sm" type="none"/>
          </a:ln>
        </p:spPr>
      </p:pic>
      <p:cxnSp>
        <p:nvCxnSpPr>
          <p:cNvPr id="73" name="Google Shape;73;p14"/>
          <p:cNvCxnSpPr>
            <a:stCxn id="68" idx="0"/>
            <a:endCxn id="71" idx="0"/>
          </p:cNvCxnSpPr>
          <p:nvPr/>
        </p:nvCxnSpPr>
        <p:spPr>
          <a:xfrm flipH="1">
            <a:off x="1432825" y="1994575"/>
            <a:ext cx="2412000" cy="273900"/>
          </a:xfrm>
          <a:prstGeom prst="straightConnector1">
            <a:avLst/>
          </a:prstGeom>
          <a:noFill/>
          <a:ln cap="flat" cmpd="sng" w="9525">
            <a:solidFill>
              <a:schemeClr val="lt1"/>
            </a:solidFill>
            <a:prstDash val="dash"/>
            <a:round/>
            <a:headEnd len="med" w="med" type="none"/>
            <a:tailEnd len="med" w="med" type="none"/>
          </a:ln>
        </p:spPr>
      </p:cxnSp>
      <p:cxnSp>
        <p:nvCxnSpPr>
          <p:cNvPr id="74" name="Google Shape;74;p14"/>
          <p:cNvCxnSpPr>
            <a:stCxn id="68" idx="4"/>
            <a:endCxn id="71" idx="5"/>
          </p:cNvCxnSpPr>
          <p:nvPr/>
        </p:nvCxnSpPr>
        <p:spPr>
          <a:xfrm flipH="1">
            <a:off x="2352325" y="2910775"/>
            <a:ext cx="1492500" cy="1645500"/>
          </a:xfrm>
          <a:prstGeom prst="straightConnector1">
            <a:avLst/>
          </a:prstGeom>
          <a:noFill/>
          <a:ln cap="flat" cmpd="sng" w="9525">
            <a:solidFill>
              <a:schemeClr val="dk2"/>
            </a:solidFill>
            <a:prstDash val="solid"/>
            <a:round/>
            <a:headEnd len="med" w="med" type="none"/>
            <a:tailEnd len="med" w="med" type="none"/>
          </a:ln>
        </p:spPr>
      </p:cxnSp>
      <p:cxnSp>
        <p:nvCxnSpPr>
          <p:cNvPr id="75" name="Google Shape;75;p14"/>
          <p:cNvCxnSpPr>
            <a:stCxn id="68" idx="5"/>
            <a:endCxn id="71" idx="5"/>
          </p:cNvCxnSpPr>
          <p:nvPr/>
        </p:nvCxnSpPr>
        <p:spPr>
          <a:xfrm flipH="1">
            <a:off x="2352275" y="2776601"/>
            <a:ext cx="1820400" cy="1779600"/>
          </a:xfrm>
          <a:prstGeom prst="straightConnector1">
            <a:avLst/>
          </a:prstGeom>
          <a:noFill/>
          <a:ln cap="flat" cmpd="sng" w="9525">
            <a:solidFill>
              <a:schemeClr val="lt1"/>
            </a:solidFill>
            <a:prstDash val="dash"/>
            <a:round/>
            <a:headEnd len="med" w="med" type="none"/>
            <a:tailEnd len="med" w="med" type="none"/>
          </a:ln>
        </p:spPr>
      </p:cxnSp>
      <p:sp>
        <p:nvSpPr>
          <p:cNvPr id="76" name="Google Shape;76;p14"/>
          <p:cNvSpPr/>
          <p:nvPr/>
        </p:nvSpPr>
        <p:spPr>
          <a:xfrm>
            <a:off x="6202813" y="2230100"/>
            <a:ext cx="2891700" cy="27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 name="Google Shape;77;p14"/>
          <p:cNvPicPr preferRelativeResize="0"/>
          <p:nvPr/>
        </p:nvPicPr>
        <p:blipFill rotWithShape="1">
          <a:blip r:embed="rId6">
            <a:alphaModFix/>
          </a:blip>
          <a:srcRect b="3158" l="19777" r="10657" t="2260"/>
          <a:stretch/>
        </p:blipFill>
        <p:spPr>
          <a:xfrm>
            <a:off x="6202822" y="2230094"/>
            <a:ext cx="2891700" cy="2780100"/>
          </a:xfrm>
          <a:prstGeom prst="ellipse">
            <a:avLst/>
          </a:prstGeom>
          <a:noFill/>
          <a:ln cap="flat" cmpd="sng" w="9525">
            <a:solidFill>
              <a:schemeClr val="lt1"/>
            </a:solidFill>
            <a:prstDash val="solid"/>
            <a:round/>
            <a:headEnd len="sm" w="sm" type="none"/>
            <a:tailEnd len="sm" w="sm" type="none"/>
          </a:ln>
        </p:spPr>
      </p:pic>
      <p:cxnSp>
        <p:nvCxnSpPr>
          <p:cNvPr id="78" name="Google Shape;78;p14"/>
          <p:cNvCxnSpPr>
            <a:stCxn id="69" idx="7"/>
          </p:cNvCxnSpPr>
          <p:nvPr/>
        </p:nvCxnSpPr>
        <p:spPr>
          <a:xfrm>
            <a:off x="6632908" y="1622967"/>
            <a:ext cx="1604700" cy="733200"/>
          </a:xfrm>
          <a:prstGeom prst="straightConnector1">
            <a:avLst/>
          </a:prstGeom>
          <a:noFill/>
          <a:ln cap="flat" cmpd="sng" w="9525">
            <a:solidFill>
              <a:schemeClr val="lt1"/>
            </a:solidFill>
            <a:prstDash val="dash"/>
            <a:round/>
            <a:headEnd len="med" w="med" type="none"/>
            <a:tailEnd len="med" w="med" type="none"/>
          </a:ln>
        </p:spPr>
      </p:cxnSp>
      <p:cxnSp>
        <p:nvCxnSpPr>
          <p:cNvPr id="79" name="Google Shape;79;p14"/>
          <p:cNvCxnSpPr>
            <a:stCxn id="69" idx="2"/>
            <a:endCxn id="77" idx="2"/>
          </p:cNvCxnSpPr>
          <p:nvPr/>
        </p:nvCxnSpPr>
        <p:spPr>
          <a:xfrm>
            <a:off x="6018350" y="1874450"/>
            <a:ext cx="184500" cy="1745700"/>
          </a:xfrm>
          <a:prstGeom prst="straightConnector1">
            <a:avLst/>
          </a:prstGeom>
          <a:noFill/>
          <a:ln cap="flat" cmpd="sng" w="9525">
            <a:solidFill>
              <a:schemeClr val="lt1"/>
            </a:solidFill>
            <a:prstDash val="dash"/>
            <a:round/>
            <a:headEnd len="med" w="med" type="none"/>
            <a:tailEnd len="med" w="med" type="none"/>
          </a:ln>
        </p:spPr>
      </p:cxnSp>
      <p:pic>
        <p:nvPicPr>
          <p:cNvPr id="80" name="Google Shape;80;p14"/>
          <p:cNvPicPr preferRelativeResize="0"/>
          <p:nvPr/>
        </p:nvPicPr>
        <p:blipFill rotWithShape="1">
          <a:blip r:embed="rId7">
            <a:alphaModFix/>
          </a:blip>
          <a:srcRect b="13640" l="16915" r="14544" t="11860"/>
          <a:stretch/>
        </p:blipFill>
        <p:spPr>
          <a:xfrm>
            <a:off x="7780650" y="1470475"/>
            <a:ext cx="1316400" cy="1322100"/>
          </a:xfrm>
          <a:prstGeom prst="ellipse">
            <a:avLst/>
          </a:prstGeom>
          <a:noFill/>
          <a:ln cap="flat" cmpd="sng" w="9525">
            <a:solidFill>
              <a:schemeClr val="lt1"/>
            </a:solidFill>
            <a:prstDash val="solid"/>
            <a:round/>
            <a:headEnd len="sm" w="sm" type="none"/>
            <a:tailEnd len="sm" w="sm" type="none"/>
          </a:ln>
        </p:spPr>
      </p:pic>
      <p:pic>
        <p:nvPicPr>
          <p:cNvPr id="81" name="Google Shape;81;p14"/>
          <p:cNvPicPr preferRelativeResize="0"/>
          <p:nvPr/>
        </p:nvPicPr>
        <p:blipFill rotWithShape="1">
          <a:blip r:embed="rId8">
            <a:alphaModFix/>
          </a:blip>
          <a:srcRect b="13348" l="11240" r="11294" t="13348"/>
          <a:stretch/>
        </p:blipFill>
        <p:spPr>
          <a:xfrm>
            <a:off x="5308250" y="3537300"/>
            <a:ext cx="1604700" cy="1606200"/>
          </a:xfrm>
          <a:prstGeom prst="ellipse">
            <a:avLst/>
          </a:prstGeom>
          <a:noFill/>
          <a:ln cap="flat" cmpd="sng" w="9525">
            <a:solidFill>
              <a:schemeClr val="lt1"/>
            </a:solidFill>
            <a:prstDash val="solid"/>
            <a:round/>
            <a:headEnd len="sm" w="sm" type="none"/>
            <a:tailEnd len="sm" w="sm" type="none"/>
          </a:ln>
        </p:spPr>
      </p:pic>
      <p:pic>
        <p:nvPicPr>
          <p:cNvPr id="82" name="Google Shape;82;p14"/>
          <p:cNvPicPr preferRelativeResize="0"/>
          <p:nvPr/>
        </p:nvPicPr>
        <p:blipFill rotWithShape="1">
          <a:blip r:embed="rId9">
            <a:alphaModFix/>
          </a:blip>
          <a:srcRect b="13678" l="12781" r="19338" t="15705"/>
          <a:stretch/>
        </p:blipFill>
        <p:spPr>
          <a:xfrm>
            <a:off x="2119126" y="3702107"/>
            <a:ext cx="1346400" cy="1371300"/>
          </a:xfrm>
          <a:prstGeom prst="ellipse">
            <a:avLst/>
          </a:prstGeom>
          <a:noFill/>
          <a:ln cap="flat" cmpd="sng" w="952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5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2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Supervised Machine Learning Model</a:t>
            </a:r>
            <a:endParaRPr b="1" sz="1900">
              <a:solidFill>
                <a:srgbClr val="414BB2"/>
              </a:solidFill>
            </a:endParaRPr>
          </a:p>
        </p:txBody>
      </p:sp>
      <p:sp>
        <p:nvSpPr>
          <p:cNvPr id="273" name="Google Shape;273;p32"/>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Macro Level</a:t>
            </a:r>
            <a:endParaRPr b="1" sz="3200">
              <a:solidFill>
                <a:srgbClr val="051F3B"/>
              </a:solidFill>
            </a:endParaRPr>
          </a:p>
        </p:txBody>
      </p:sp>
      <p:sp>
        <p:nvSpPr>
          <p:cNvPr id="274" name="Google Shape;274;p32"/>
          <p:cNvSpPr txBox="1"/>
          <p:nvPr/>
        </p:nvSpPr>
        <p:spPr>
          <a:xfrm>
            <a:off x="303525" y="983925"/>
            <a:ext cx="6930600" cy="8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latin typeface="Arial Narrow"/>
                <a:ea typeface="Arial Narrow"/>
                <a:cs typeface="Arial Narrow"/>
                <a:sym typeface="Arial Narrow"/>
              </a:rPr>
              <a:t>Trained the model on 1445 datasets across flood prone areas in Mumbai</a:t>
            </a:r>
            <a:endParaRPr b="1" sz="16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1200"/>
              </a:spcAft>
              <a:buNone/>
            </a:pPr>
            <a:r>
              <a:t/>
            </a:r>
            <a:endParaRPr i="1" sz="1700">
              <a:solidFill>
                <a:schemeClr val="dk1"/>
              </a:solidFill>
            </a:endParaRPr>
          </a:p>
        </p:txBody>
      </p:sp>
      <p:pic>
        <p:nvPicPr>
          <p:cNvPr id="275" name="Google Shape;275;p32"/>
          <p:cNvPicPr preferRelativeResize="0"/>
          <p:nvPr/>
        </p:nvPicPr>
        <p:blipFill>
          <a:blip r:embed="rId3">
            <a:alphaModFix/>
          </a:blip>
          <a:stretch>
            <a:fillRect/>
          </a:stretch>
        </p:blipFill>
        <p:spPr>
          <a:xfrm>
            <a:off x="1359700" y="1769350"/>
            <a:ext cx="6424605" cy="2953574"/>
          </a:xfrm>
          <a:prstGeom prst="rect">
            <a:avLst/>
          </a:prstGeom>
          <a:noFill/>
          <a:ln>
            <a:noFill/>
          </a:ln>
        </p:spPr>
      </p:pic>
      <p:sp>
        <p:nvSpPr>
          <p:cNvPr id="276" name="Google Shape;276;p32"/>
          <p:cNvSpPr/>
          <p:nvPr/>
        </p:nvSpPr>
        <p:spPr>
          <a:xfrm>
            <a:off x="5205825" y="2520375"/>
            <a:ext cx="696600" cy="90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Supervised Machine Learning Model</a:t>
            </a:r>
            <a:endParaRPr b="1" sz="1900">
              <a:solidFill>
                <a:srgbClr val="414BB2"/>
              </a:solidFill>
            </a:endParaRPr>
          </a:p>
        </p:txBody>
      </p:sp>
      <p:sp>
        <p:nvSpPr>
          <p:cNvPr id="282" name="Google Shape;282;p33"/>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Macro Level</a:t>
            </a:r>
            <a:endParaRPr b="1" sz="3200">
              <a:solidFill>
                <a:srgbClr val="051F3B"/>
              </a:solidFill>
            </a:endParaRPr>
          </a:p>
        </p:txBody>
      </p:sp>
      <p:sp>
        <p:nvSpPr>
          <p:cNvPr id="283" name="Google Shape;283;p33"/>
          <p:cNvSpPr txBox="1"/>
          <p:nvPr/>
        </p:nvSpPr>
        <p:spPr>
          <a:xfrm>
            <a:off x="303525" y="983925"/>
            <a:ext cx="6930600" cy="8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latin typeface="Arial Narrow"/>
                <a:ea typeface="Arial Narrow"/>
                <a:cs typeface="Arial Narrow"/>
                <a:sym typeface="Arial Narrow"/>
              </a:rPr>
              <a:t>Trained the model on 1445 datasets across flood prone areas in Mumbai</a:t>
            </a:r>
            <a:endParaRPr b="1" sz="16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1200"/>
              </a:spcAft>
              <a:buNone/>
            </a:pPr>
            <a:r>
              <a:t/>
            </a:r>
            <a:endParaRPr i="1" sz="1700">
              <a:solidFill>
                <a:schemeClr val="dk1"/>
              </a:solidFill>
            </a:endParaRPr>
          </a:p>
        </p:txBody>
      </p:sp>
      <p:pic>
        <p:nvPicPr>
          <p:cNvPr id="284" name="Google Shape;284;p33"/>
          <p:cNvPicPr preferRelativeResize="0"/>
          <p:nvPr/>
        </p:nvPicPr>
        <p:blipFill>
          <a:blip r:embed="rId3">
            <a:alphaModFix/>
          </a:blip>
          <a:stretch>
            <a:fillRect/>
          </a:stretch>
        </p:blipFill>
        <p:spPr>
          <a:xfrm>
            <a:off x="1359700" y="1769350"/>
            <a:ext cx="6424605" cy="2953574"/>
          </a:xfrm>
          <a:prstGeom prst="rect">
            <a:avLst/>
          </a:prstGeom>
          <a:noFill/>
          <a:ln>
            <a:noFill/>
          </a:ln>
        </p:spPr>
      </p:pic>
      <p:sp>
        <p:nvSpPr>
          <p:cNvPr id="285" name="Google Shape;285;p33"/>
          <p:cNvSpPr/>
          <p:nvPr/>
        </p:nvSpPr>
        <p:spPr>
          <a:xfrm>
            <a:off x="5205825" y="2520375"/>
            <a:ext cx="696600" cy="90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3"/>
          <p:cNvSpPr/>
          <p:nvPr/>
        </p:nvSpPr>
        <p:spPr>
          <a:xfrm>
            <a:off x="6457300" y="1831250"/>
            <a:ext cx="1553700" cy="276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7" name="Google Shape;287;p33"/>
          <p:cNvPicPr preferRelativeResize="0"/>
          <p:nvPr/>
        </p:nvPicPr>
        <p:blipFill>
          <a:blip r:embed="rId4">
            <a:alphaModFix/>
          </a:blip>
          <a:stretch>
            <a:fillRect/>
          </a:stretch>
        </p:blipFill>
        <p:spPr>
          <a:xfrm>
            <a:off x="5425425" y="1486200"/>
            <a:ext cx="3450600" cy="34506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Supervised Machine Learning Model</a:t>
            </a:r>
            <a:endParaRPr b="1" sz="1900">
              <a:solidFill>
                <a:srgbClr val="414BB2"/>
              </a:solidFill>
            </a:endParaRPr>
          </a:p>
        </p:txBody>
      </p:sp>
      <p:sp>
        <p:nvSpPr>
          <p:cNvPr id="293" name="Google Shape;293;p34"/>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Macro Level</a:t>
            </a:r>
            <a:endParaRPr b="1" sz="3200">
              <a:solidFill>
                <a:srgbClr val="051F3B"/>
              </a:solidFill>
            </a:endParaRPr>
          </a:p>
        </p:txBody>
      </p:sp>
      <p:sp>
        <p:nvSpPr>
          <p:cNvPr id="294" name="Google Shape;294;p34"/>
          <p:cNvSpPr/>
          <p:nvPr/>
        </p:nvSpPr>
        <p:spPr>
          <a:xfrm>
            <a:off x="5205825" y="2520375"/>
            <a:ext cx="696600" cy="90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4"/>
          <p:cNvSpPr/>
          <p:nvPr/>
        </p:nvSpPr>
        <p:spPr>
          <a:xfrm>
            <a:off x="6457300" y="1831250"/>
            <a:ext cx="1553700" cy="276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6" name="Google Shape;296;p34"/>
          <p:cNvPicPr preferRelativeResize="0"/>
          <p:nvPr/>
        </p:nvPicPr>
        <p:blipFill>
          <a:blip r:embed="rId3">
            <a:alphaModFix/>
          </a:blip>
          <a:stretch>
            <a:fillRect/>
          </a:stretch>
        </p:blipFill>
        <p:spPr>
          <a:xfrm>
            <a:off x="318850" y="1033900"/>
            <a:ext cx="4395638" cy="3966450"/>
          </a:xfrm>
          <a:prstGeom prst="rect">
            <a:avLst/>
          </a:prstGeom>
          <a:noFill/>
          <a:ln>
            <a:noFill/>
          </a:ln>
        </p:spPr>
      </p:pic>
      <p:pic>
        <p:nvPicPr>
          <p:cNvPr id="297" name="Google Shape;297;p34"/>
          <p:cNvPicPr preferRelativeResize="0"/>
          <p:nvPr/>
        </p:nvPicPr>
        <p:blipFill>
          <a:blip r:embed="rId4">
            <a:alphaModFix/>
          </a:blip>
          <a:stretch>
            <a:fillRect/>
          </a:stretch>
        </p:blipFill>
        <p:spPr>
          <a:xfrm>
            <a:off x="4903675" y="1004188"/>
            <a:ext cx="4068899" cy="4025876"/>
          </a:xfrm>
          <a:prstGeom prst="rect">
            <a:avLst/>
          </a:prstGeom>
          <a:noFill/>
          <a:ln>
            <a:noFill/>
          </a:ln>
        </p:spPr>
      </p:pic>
      <p:pic>
        <p:nvPicPr>
          <p:cNvPr id="298" name="Google Shape;298;p34"/>
          <p:cNvPicPr preferRelativeResize="0"/>
          <p:nvPr/>
        </p:nvPicPr>
        <p:blipFill>
          <a:blip r:embed="rId5">
            <a:alphaModFix/>
          </a:blip>
          <a:stretch>
            <a:fillRect/>
          </a:stretch>
        </p:blipFill>
        <p:spPr>
          <a:xfrm>
            <a:off x="4903675" y="1004188"/>
            <a:ext cx="4068899" cy="4025850"/>
          </a:xfrm>
          <a:prstGeom prst="rect">
            <a:avLst/>
          </a:prstGeom>
          <a:noFill/>
          <a:ln>
            <a:noFill/>
          </a:ln>
        </p:spPr>
      </p:pic>
      <p:sp>
        <p:nvSpPr>
          <p:cNvPr id="299" name="Google Shape;299;p34"/>
          <p:cNvSpPr txBox="1"/>
          <p:nvPr/>
        </p:nvSpPr>
        <p:spPr>
          <a:xfrm>
            <a:off x="5148850" y="789675"/>
            <a:ext cx="4902300" cy="122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200">
                <a:solidFill>
                  <a:schemeClr val="dk1"/>
                </a:solidFill>
                <a:latin typeface="Arial Narrow"/>
                <a:ea typeface="Arial Narrow"/>
                <a:cs typeface="Arial Narrow"/>
                <a:sym typeface="Arial Narrow"/>
              </a:rPr>
              <a:t>Linear Regressor (Model Score R^2 :0.936</a:t>
            </a:r>
            <a:endParaRPr b="1" sz="1200">
              <a:solidFill>
                <a:srgbClr val="414BB2"/>
              </a:solidFill>
              <a:latin typeface="Arial Narrow"/>
              <a:ea typeface="Arial Narrow"/>
              <a:cs typeface="Arial Narrow"/>
              <a:sym typeface="Arial Narrow"/>
            </a:endParaRPr>
          </a:p>
          <a:p>
            <a:pPr indent="0" lvl="0" marL="0" rtl="0" algn="l">
              <a:lnSpc>
                <a:spcPct val="115000"/>
              </a:lnSpc>
              <a:spcBef>
                <a:spcPts val="1200"/>
              </a:spcBef>
              <a:spcAft>
                <a:spcPts val="0"/>
              </a:spcAft>
              <a:buNone/>
            </a:pPr>
            <a:r>
              <a:t/>
            </a:r>
            <a:endParaRPr b="1" sz="16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1200"/>
              </a:spcAft>
              <a:buNone/>
            </a:pPr>
            <a:r>
              <a:t/>
            </a:r>
            <a:endParaRPr i="1" sz="17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nvSpPr>
        <p:spPr>
          <a:xfrm>
            <a:off x="158375" y="429150"/>
            <a:ext cx="6868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Deployed</a:t>
            </a:r>
            <a:r>
              <a:rPr b="1" lang="en" sz="1900">
                <a:solidFill>
                  <a:srgbClr val="414BB2"/>
                </a:solidFill>
                <a:latin typeface="Roboto Condensed"/>
                <a:ea typeface="Roboto Condensed"/>
                <a:cs typeface="Roboto Condensed"/>
                <a:sym typeface="Roboto Condensed"/>
              </a:rPr>
              <a:t> Model - XGBoost Regressor </a:t>
            </a:r>
            <a:endParaRPr b="1" sz="1900">
              <a:solidFill>
                <a:srgbClr val="414BB2"/>
              </a:solidFill>
            </a:endParaRPr>
          </a:p>
        </p:txBody>
      </p:sp>
      <p:sp>
        <p:nvSpPr>
          <p:cNvPr id="305" name="Google Shape;305;p35"/>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Macro Level</a:t>
            </a:r>
            <a:endParaRPr b="1" sz="3200">
              <a:solidFill>
                <a:srgbClr val="051F3B"/>
              </a:solidFill>
            </a:endParaRPr>
          </a:p>
        </p:txBody>
      </p:sp>
      <p:sp>
        <p:nvSpPr>
          <p:cNvPr id="306" name="Google Shape;306;p35"/>
          <p:cNvSpPr/>
          <p:nvPr/>
        </p:nvSpPr>
        <p:spPr>
          <a:xfrm>
            <a:off x="5205825" y="2520375"/>
            <a:ext cx="696600" cy="90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5"/>
          <p:cNvSpPr/>
          <p:nvPr/>
        </p:nvSpPr>
        <p:spPr>
          <a:xfrm>
            <a:off x="6457300" y="1831250"/>
            <a:ext cx="1553700" cy="276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8" name="Google Shape;308;p35"/>
          <p:cNvPicPr preferRelativeResize="0"/>
          <p:nvPr/>
        </p:nvPicPr>
        <p:blipFill>
          <a:blip r:embed="rId3">
            <a:alphaModFix/>
          </a:blip>
          <a:stretch>
            <a:fillRect/>
          </a:stretch>
        </p:blipFill>
        <p:spPr>
          <a:xfrm>
            <a:off x="4903675" y="1004188"/>
            <a:ext cx="4068899" cy="4025876"/>
          </a:xfrm>
          <a:prstGeom prst="rect">
            <a:avLst/>
          </a:prstGeom>
          <a:noFill/>
          <a:ln>
            <a:noFill/>
          </a:ln>
        </p:spPr>
      </p:pic>
      <p:sp>
        <p:nvSpPr>
          <p:cNvPr id="309" name="Google Shape;309;p35"/>
          <p:cNvSpPr txBox="1"/>
          <p:nvPr/>
        </p:nvSpPr>
        <p:spPr>
          <a:xfrm>
            <a:off x="303525" y="983925"/>
            <a:ext cx="4902300" cy="2921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600">
                <a:solidFill>
                  <a:schemeClr val="dk1"/>
                </a:solidFill>
                <a:latin typeface="Arial Narrow"/>
                <a:ea typeface="Arial Narrow"/>
                <a:cs typeface="Arial Narrow"/>
                <a:sym typeface="Arial Narrow"/>
              </a:rPr>
              <a:t>Hyperparameters</a:t>
            </a:r>
            <a:r>
              <a:rPr b="1" lang="en" sz="1600">
                <a:solidFill>
                  <a:schemeClr val="dk1"/>
                </a:solidFill>
                <a:latin typeface="Arial Narrow"/>
                <a:ea typeface="Arial Narrow"/>
                <a:cs typeface="Arial Narrow"/>
                <a:sym typeface="Arial Narrow"/>
              </a:rPr>
              <a:t>:</a:t>
            </a:r>
            <a:endParaRPr b="1" sz="1600">
              <a:solidFill>
                <a:schemeClr val="dk1"/>
              </a:solidFill>
              <a:latin typeface="Arial Narrow"/>
              <a:ea typeface="Arial Narrow"/>
              <a:cs typeface="Arial Narrow"/>
              <a:sym typeface="Arial Narrow"/>
            </a:endParaRPr>
          </a:p>
          <a:p>
            <a:pPr indent="0" lvl="0" marL="0" rtl="0" algn="l">
              <a:lnSpc>
                <a:spcPct val="100000"/>
              </a:lnSpc>
              <a:spcBef>
                <a:spcPts val="1200"/>
              </a:spcBef>
              <a:spcAft>
                <a:spcPts val="0"/>
              </a:spcAft>
              <a:buNone/>
            </a:pPr>
            <a:r>
              <a:rPr b="1" lang="en" sz="1600">
                <a:solidFill>
                  <a:schemeClr val="dk1"/>
                </a:solidFill>
                <a:latin typeface="Arial Narrow"/>
                <a:ea typeface="Arial Narrow"/>
                <a:cs typeface="Arial Narrow"/>
                <a:sym typeface="Arial Narrow"/>
              </a:rPr>
              <a:t>Learning rate:0.2</a:t>
            </a:r>
            <a:endParaRPr b="1" sz="1600">
              <a:solidFill>
                <a:schemeClr val="dk1"/>
              </a:solidFill>
              <a:latin typeface="Arial Narrow"/>
              <a:ea typeface="Arial Narrow"/>
              <a:cs typeface="Arial Narrow"/>
              <a:sym typeface="Arial Narrow"/>
            </a:endParaRPr>
          </a:p>
          <a:p>
            <a:pPr indent="0" lvl="0" marL="0" rtl="0" algn="l">
              <a:lnSpc>
                <a:spcPct val="100000"/>
              </a:lnSpc>
              <a:spcBef>
                <a:spcPts val="1200"/>
              </a:spcBef>
              <a:spcAft>
                <a:spcPts val="0"/>
              </a:spcAft>
              <a:buNone/>
            </a:pPr>
            <a:r>
              <a:rPr b="1" lang="en" sz="1600">
                <a:solidFill>
                  <a:schemeClr val="dk1"/>
                </a:solidFill>
                <a:latin typeface="Arial Narrow"/>
                <a:ea typeface="Arial Narrow"/>
                <a:cs typeface="Arial Narrow"/>
                <a:sym typeface="Arial Narrow"/>
              </a:rPr>
              <a:t>Maximum depth:3</a:t>
            </a:r>
            <a:endParaRPr b="1" sz="1600">
              <a:solidFill>
                <a:schemeClr val="dk1"/>
              </a:solidFill>
              <a:latin typeface="Arial Narrow"/>
              <a:ea typeface="Arial Narrow"/>
              <a:cs typeface="Arial Narrow"/>
              <a:sym typeface="Arial Narrow"/>
            </a:endParaRPr>
          </a:p>
          <a:p>
            <a:pPr indent="0" lvl="0" marL="0" rtl="0" algn="l">
              <a:lnSpc>
                <a:spcPct val="100000"/>
              </a:lnSpc>
              <a:spcBef>
                <a:spcPts val="1200"/>
              </a:spcBef>
              <a:spcAft>
                <a:spcPts val="0"/>
              </a:spcAft>
              <a:buNone/>
            </a:pPr>
            <a:r>
              <a:rPr b="1" lang="en" sz="1600">
                <a:solidFill>
                  <a:schemeClr val="dk1"/>
                </a:solidFill>
                <a:latin typeface="Arial Narrow"/>
                <a:ea typeface="Arial Narrow"/>
                <a:cs typeface="Arial Narrow"/>
                <a:sym typeface="Arial Narrow"/>
              </a:rPr>
              <a:t>Number of estimators:300</a:t>
            </a:r>
            <a:endParaRPr b="1" sz="16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0"/>
              </a:spcAft>
              <a:buNone/>
            </a:pPr>
            <a:r>
              <a:rPr b="1" lang="en" sz="1600">
                <a:solidFill>
                  <a:schemeClr val="dk1"/>
                </a:solidFill>
                <a:latin typeface="Arial Narrow"/>
                <a:ea typeface="Arial Narrow"/>
                <a:cs typeface="Arial Narrow"/>
                <a:sym typeface="Arial Narrow"/>
              </a:rPr>
              <a:t>R^2 Score:</a:t>
            </a:r>
            <a:r>
              <a:rPr b="1" lang="en" sz="1600">
                <a:solidFill>
                  <a:srgbClr val="414BB2"/>
                </a:solidFill>
                <a:latin typeface="Arial Narrow"/>
                <a:ea typeface="Arial Narrow"/>
                <a:cs typeface="Arial Narrow"/>
                <a:sym typeface="Arial Narrow"/>
              </a:rPr>
              <a:t>0.981</a:t>
            </a:r>
            <a:endParaRPr b="1" sz="1600">
              <a:solidFill>
                <a:srgbClr val="414BB2"/>
              </a:solidFill>
              <a:latin typeface="Arial Narrow"/>
              <a:ea typeface="Arial Narrow"/>
              <a:cs typeface="Arial Narrow"/>
              <a:sym typeface="Arial Narrow"/>
            </a:endParaRPr>
          </a:p>
          <a:p>
            <a:pPr indent="0" lvl="0" marL="0" rtl="0" algn="l">
              <a:lnSpc>
                <a:spcPct val="115000"/>
              </a:lnSpc>
              <a:spcBef>
                <a:spcPts val="1200"/>
              </a:spcBef>
              <a:spcAft>
                <a:spcPts val="0"/>
              </a:spcAft>
              <a:buNone/>
            </a:pPr>
            <a:r>
              <a:t/>
            </a:r>
            <a:endParaRPr b="1" sz="16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1200"/>
              </a:spcAft>
              <a:buNone/>
            </a:pPr>
            <a:r>
              <a:t/>
            </a:r>
            <a:endParaRPr i="1" sz="17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6"/>
          <p:cNvPicPr preferRelativeResize="0"/>
          <p:nvPr/>
        </p:nvPicPr>
        <p:blipFill>
          <a:blip r:embed="rId3">
            <a:alphaModFix/>
          </a:blip>
          <a:stretch>
            <a:fillRect/>
          </a:stretch>
        </p:blipFill>
        <p:spPr>
          <a:xfrm>
            <a:off x="707024" y="687900"/>
            <a:ext cx="7729951" cy="3767700"/>
          </a:xfrm>
          <a:prstGeom prst="rect">
            <a:avLst/>
          </a:prstGeom>
          <a:noFill/>
          <a:ln>
            <a:noFill/>
          </a:ln>
        </p:spPr>
      </p:pic>
      <p:sp>
        <p:nvSpPr>
          <p:cNvPr id="315" name="Google Shape;315;p36"/>
          <p:cNvSpPr/>
          <p:nvPr/>
        </p:nvSpPr>
        <p:spPr>
          <a:xfrm>
            <a:off x="1480150" y="2640250"/>
            <a:ext cx="1297500" cy="1165800"/>
          </a:xfrm>
          <a:prstGeom prst="ellipse">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6"/>
          <p:cNvSpPr/>
          <p:nvPr/>
        </p:nvSpPr>
        <p:spPr>
          <a:xfrm>
            <a:off x="5150550" y="2574550"/>
            <a:ext cx="1683300" cy="1420500"/>
          </a:xfrm>
          <a:prstGeom prst="ellipse">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6"/>
          <p:cNvSpPr/>
          <p:nvPr/>
        </p:nvSpPr>
        <p:spPr>
          <a:xfrm>
            <a:off x="1416750" y="2004050"/>
            <a:ext cx="320100" cy="156000"/>
          </a:xfrm>
          <a:prstGeom prst="rightArrow">
            <a:avLst>
              <a:gd fmla="val 50000" name="adj1"/>
              <a:gd fmla="val 50000" name="adj2"/>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6"/>
          <p:cNvSpPr/>
          <p:nvPr/>
        </p:nvSpPr>
        <p:spPr>
          <a:xfrm>
            <a:off x="5144625" y="2004050"/>
            <a:ext cx="320100" cy="156000"/>
          </a:xfrm>
          <a:prstGeom prst="rightArrow">
            <a:avLst>
              <a:gd fmla="val 50000" name="adj1"/>
              <a:gd fmla="val 50000" name="adj2"/>
            </a:avLst>
          </a:prstGeom>
          <a:solidFill>
            <a:srgbClr val="051F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p:nvPr/>
        </p:nvSpPr>
        <p:spPr>
          <a:xfrm>
            <a:off x="0" y="-15325"/>
            <a:ext cx="9247800" cy="5158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4" name="Google Shape;324;p37" title="Ui video3.mp4">
            <a:hlinkClick r:id="rId3"/>
          </p:cNvPr>
          <p:cNvPicPr preferRelativeResize="0"/>
          <p:nvPr/>
        </p:nvPicPr>
        <p:blipFill>
          <a:blip r:embed="rId4">
            <a:alphaModFix/>
          </a:blip>
          <a:stretch>
            <a:fillRect/>
          </a:stretch>
        </p:blipFill>
        <p:spPr>
          <a:xfrm>
            <a:off x="5190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8"/>
          <p:cNvPicPr preferRelativeResize="0"/>
          <p:nvPr/>
        </p:nvPicPr>
        <p:blipFill>
          <a:blip r:embed="rId3">
            <a:alphaModFix/>
          </a:blip>
          <a:stretch>
            <a:fillRect/>
          </a:stretch>
        </p:blipFill>
        <p:spPr>
          <a:xfrm>
            <a:off x="-22012" y="332537"/>
            <a:ext cx="9188024" cy="4478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35" name="Google Shape;335;p39"/>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36" name="Google Shape;336;p39"/>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pic>
        <p:nvPicPr>
          <p:cNvPr id="337" name="Google Shape;337;p39"/>
          <p:cNvPicPr preferRelativeResize="0"/>
          <p:nvPr/>
        </p:nvPicPr>
        <p:blipFill>
          <a:blip r:embed="rId3">
            <a:alphaModFix/>
          </a:blip>
          <a:stretch>
            <a:fillRect/>
          </a:stretch>
        </p:blipFill>
        <p:spPr>
          <a:xfrm>
            <a:off x="5707629" y="0"/>
            <a:ext cx="3436371" cy="5143500"/>
          </a:xfrm>
          <a:prstGeom prst="rect">
            <a:avLst/>
          </a:prstGeom>
          <a:noFill/>
          <a:ln>
            <a:noFill/>
          </a:ln>
        </p:spPr>
      </p:pic>
      <p:pic>
        <p:nvPicPr>
          <p:cNvPr id="338" name="Google Shape;338;p39"/>
          <p:cNvPicPr preferRelativeResize="0"/>
          <p:nvPr/>
        </p:nvPicPr>
        <p:blipFill>
          <a:blip r:embed="rId4">
            <a:alphaModFix/>
          </a:blip>
          <a:stretch>
            <a:fillRect/>
          </a:stretch>
        </p:blipFill>
        <p:spPr>
          <a:xfrm>
            <a:off x="406675" y="3548676"/>
            <a:ext cx="5297500" cy="1410975"/>
          </a:xfrm>
          <a:prstGeom prst="rect">
            <a:avLst/>
          </a:prstGeom>
          <a:noFill/>
          <a:ln>
            <a:noFill/>
          </a:ln>
        </p:spPr>
      </p:pic>
      <p:sp>
        <p:nvSpPr>
          <p:cNvPr id="339" name="Google Shape;339;p39"/>
          <p:cNvSpPr txBox="1"/>
          <p:nvPr/>
        </p:nvSpPr>
        <p:spPr>
          <a:xfrm>
            <a:off x="158375" y="1098825"/>
            <a:ext cx="5039100" cy="169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1"/>
                </a:solidFill>
                <a:latin typeface="Arial Narrow"/>
                <a:ea typeface="Arial Narrow"/>
                <a:cs typeface="Arial Narrow"/>
                <a:sym typeface="Arial Narrow"/>
              </a:rPr>
              <a:t>Flooding hotspots as mapped in real time by source.</a:t>
            </a:r>
            <a:endParaRPr sz="1600">
              <a:solidFill>
                <a:schemeClr val="dk1"/>
              </a:solidFill>
              <a:latin typeface="Arial Narrow"/>
              <a:ea typeface="Arial Narrow"/>
              <a:cs typeface="Arial Narrow"/>
              <a:sym typeface="Arial Narrow"/>
            </a:endParaRPr>
          </a:p>
          <a:p>
            <a:pPr indent="0" lvl="0" marL="0" rtl="0" algn="just">
              <a:spcBef>
                <a:spcPts val="0"/>
              </a:spcBef>
              <a:spcAft>
                <a:spcPts val="0"/>
              </a:spcAft>
              <a:buNone/>
            </a:pPr>
            <a:r>
              <a:rPr i="1" lang="en" sz="1600">
                <a:solidFill>
                  <a:srgbClr val="666666"/>
                </a:solidFill>
                <a:latin typeface="Arial Narrow"/>
                <a:ea typeface="Arial Narrow"/>
                <a:cs typeface="Arial Narrow"/>
                <a:sym typeface="Arial Narrow"/>
              </a:rPr>
              <a:t>(considering ones which are OSM readable)</a:t>
            </a:r>
            <a:endParaRPr i="1" sz="1600">
              <a:solidFill>
                <a:srgbClr val="666666"/>
              </a:solidFill>
              <a:latin typeface="Arial Narrow"/>
              <a:ea typeface="Arial Narrow"/>
              <a:cs typeface="Arial Narrow"/>
              <a:sym typeface="Arial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40"/>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45" name="Google Shape;345;p40"/>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46" name="Google Shape;346;p40"/>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347" name="Google Shape;347;p40"/>
          <p:cNvSpPr txBox="1"/>
          <p:nvPr/>
        </p:nvSpPr>
        <p:spPr>
          <a:xfrm>
            <a:off x="309500" y="1098825"/>
            <a:ext cx="5041500" cy="169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1"/>
                </a:solidFill>
                <a:latin typeface="Arial Narrow"/>
                <a:ea typeface="Arial Narrow"/>
                <a:cs typeface="Arial Narrow"/>
                <a:sym typeface="Arial Narrow"/>
              </a:rPr>
              <a:t>Population census data</a:t>
            </a:r>
            <a:endParaRPr sz="1600">
              <a:solidFill>
                <a:schemeClr val="dk1"/>
              </a:solidFill>
              <a:latin typeface="Arial Narrow"/>
              <a:ea typeface="Arial Narrow"/>
              <a:cs typeface="Arial Narrow"/>
              <a:sym typeface="Arial Narrow"/>
            </a:endParaRPr>
          </a:p>
          <a:p>
            <a:pPr indent="-330200" lvl="0" marL="457200" rtl="0" algn="just">
              <a:spcBef>
                <a:spcPts val="0"/>
              </a:spcBef>
              <a:spcAft>
                <a:spcPts val="0"/>
              </a:spcAft>
              <a:buClr>
                <a:schemeClr val="dk1"/>
              </a:buClr>
              <a:buSzPts val="1600"/>
              <a:buFont typeface="Arial Narrow"/>
              <a:buChar char="●"/>
            </a:pPr>
            <a:r>
              <a:rPr lang="en" sz="1600">
                <a:solidFill>
                  <a:schemeClr val="dk1"/>
                </a:solidFill>
                <a:latin typeface="Arial Narrow"/>
                <a:ea typeface="Arial Narrow"/>
                <a:cs typeface="Arial Narrow"/>
                <a:sym typeface="Arial Narrow"/>
              </a:rPr>
              <a:t>An approximate measure of urban density</a:t>
            </a:r>
            <a:endParaRPr sz="1600">
              <a:solidFill>
                <a:schemeClr val="dk1"/>
              </a:solidFill>
              <a:latin typeface="Arial Narrow"/>
              <a:ea typeface="Arial Narrow"/>
              <a:cs typeface="Arial Narrow"/>
              <a:sym typeface="Arial Narrow"/>
            </a:endParaRPr>
          </a:p>
          <a:p>
            <a:pPr indent="-330200" lvl="0" marL="457200" rtl="0" algn="just">
              <a:spcBef>
                <a:spcPts val="0"/>
              </a:spcBef>
              <a:spcAft>
                <a:spcPts val="0"/>
              </a:spcAft>
              <a:buClr>
                <a:schemeClr val="dk1"/>
              </a:buClr>
              <a:buSzPts val="1600"/>
              <a:buFont typeface="Arial Narrow"/>
              <a:buChar char="●"/>
            </a:pPr>
            <a:r>
              <a:rPr lang="en" sz="1600">
                <a:solidFill>
                  <a:schemeClr val="dk1"/>
                </a:solidFill>
                <a:latin typeface="Arial Narrow"/>
                <a:ea typeface="Arial Narrow"/>
                <a:cs typeface="Arial Narrow"/>
                <a:sym typeface="Arial Narrow"/>
              </a:rPr>
              <a:t>Number of people affected by the floods</a:t>
            </a:r>
            <a:endParaRPr sz="1600">
              <a:solidFill>
                <a:schemeClr val="dk1"/>
              </a:solidFill>
              <a:latin typeface="Arial Narrow"/>
              <a:ea typeface="Arial Narrow"/>
              <a:cs typeface="Arial Narrow"/>
              <a:sym typeface="Arial Narrow"/>
            </a:endParaRPr>
          </a:p>
          <a:p>
            <a:pPr indent="0" lvl="0" marL="0" rtl="0" algn="just">
              <a:spcBef>
                <a:spcPts val="0"/>
              </a:spcBef>
              <a:spcAft>
                <a:spcPts val="0"/>
              </a:spcAft>
              <a:buNone/>
            </a:pPr>
            <a:r>
              <a:t/>
            </a:r>
            <a:endParaRPr i="1" sz="1600">
              <a:solidFill>
                <a:srgbClr val="666666"/>
              </a:solidFill>
              <a:latin typeface="Arial Narrow"/>
              <a:ea typeface="Arial Narrow"/>
              <a:cs typeface="Arial Narrow"/>
              <a:sym typeface="Arial Narrow"/>
            </a:endParaRPr>
          </a:p>
        </p:txBody>
      </p:sp>
      <p:pic>
        <p:nvPicPr>
          <p:cNvPr id="348" name="Google Shape;348;p40"/>
          <p:cNvPicPr preferRelativeResize="0"/>
          <p:nvPr/>
        </p:nvPicPr>
        <p:blipFill>
          <a:blip r:embed="rId3">
            <a:alphaModFix/>
          </a:blip>
          <a:stretch>
            <a:fillRect/>
          </a:stretch>
        </p:blipFill>
        <p:spPr>
          <a:xfrm>
            <a:off x="5729814" y="0"/>
            <a:ext cx="3414186" cy="5143500"/>
          </a:xfrm>
          <a:prstGeom prst="rect">
            <a:avLst/>
          </a:prstGeom>
          <a:noFill/>
          <a:ln>
            <a:noFill/>
          </a:ln>
        </p:spPr>
      </p:pic>
      <p:pic>
        <p:nvPicPr>
          <p:cNvPr id="349" name="Google Shape;349;p40"/>
          <p:cNvPicPr preferRelativeResize="0"/>
          <p:nvPr/>
        </p:nvPicPr>
        <p:blipFill>
          <a:blip r:embed="rId4">
            <a:alphaModFix/>
          </a:blip>
          <a:stretch>
            <a:fillRect/>
          </a:stretch>
        </p:blipFill>
        <p:spPr>
          <a:xfrm>
            <a:off x="309500" y="3528734"/>
            <a:ext cx="5545799" cy="14031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55" name="Google Shape;355;p41"/>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56" name="Google Shape;356;p41"/>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357" name="Google Shape;357;p41"/>
          <p:cNvSpPr txBox="1"/>
          <p:nvPr/>
        </p:nvSpPr>
        <p:spPr>
          <a:xfrm>
            <a:off x="182275" y="1098825"/>
            <a:ext cx="5910300" cy="414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latin typeface="Arial Narrow"/>
                <a:ea typeface="Arial Narrow"/>
                <a:cs typeface="Arial Narrow"/>
                <a:sym typeface="Arial Narrow"/>
              </a:rPr>
              <a:t>More Built Up Ground Area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Less permeable surface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Increased Surface Runoff</a:t>
            </a:r>
            <a:r>
              <a:rPr b="1" lang="en" sz="1800">
                <a:solidFill>
                  <a:schemeClr val="dk1"/>
                </a:solidFill>
                <a:latin typeface="Arial Narrow"/>
                <a:ea typeface="Arial Narrow"/>
                <a:cs typeface="Arial Narrow"/>
                <a:sym typeface="Arial Narrow"/>
              </a:rPr>
              <a:t> </a:t>
            </a:r>
            <a:endParaRPr b="1" i="1" sz="1800">
              <a:solidFill>
                <a:srgbClr val="666666"/>
              </a:solidFill>
              <a:latin typeface="Arial Narrow"/>
              <a:ea typeface="Arial Narrow"/>
              <a:cs typeface="Arial Narrow"/>
              <a:sym typeface="Arial Narrow"/>
            </a:endParaRPr>
          </a:p>
        </p:txBody>
      </p:sp>
      <p:pic>
        <p:nvPicPr>
          <p:cNvPr id="358" name="Google Shape;358;p41"/>
          <p:cNvPicPr preferRelativeResize="0"/>
          <p:nvPr/>
        </p:nvPicPr>
        <p:blipFill>
          <a:blip r:embed="rId3">
            <a:alphaModFix/>
          </a:blip>
          <a:stretch>
            <a:fillRect/>
          </a:stretch>
        </p:blipFill>
        <p:spPr>
          <a:xfrm>
            <a:off x="6134488" y="0"/>
            <a:ext cx="2754150" cy="4423124"/>
          </a:xfrm>
          <a:prstGeom prst="rect">
            <a:avLst/>
          </a:prstGeom>
          <a:noFill/>
          <a:ln>
            <a:noFill/>
          </a:ln>
        </p:spPr>
      </p:pic>
      <p:pic>
        <p:nvPicPr>
          <p:cNvPr id="359" name="Google Shape;359;p41"/>
          <p:cNvPicPr preferRelativeResize="0"/>
          <p:nvPr/>
        </p:nvPicPr>
        <p:blipFill>
          <a:blip r:embed="rId4">
            <a:alphaModFix/>
          </a:blip>
          <a:stretch>
            <a:fillRect/>
          </a:stretch>
        </p:blipFill>
        <p:spPr>
          <a:xfrm>
            <a:off x="6261500" y="4539600"/>
            <a:ext cx="2882500" cy="551275"/>
          </a:xfrm>
          <a:prstGeom prst="rect">
            <a:avLst/>
          </a:prstGeom>
          <a:noFill/>
          <a:ln>
            <a:noFill/>
          </a:ln>
        </p:spPr>
      </p:pic>
      <p:pic>
        <p:nvPicPr>
          <p:cNvPr id="360" name="Google Shape;360;p41"/>
          <p:cNvPicPr preferRelativeResize="0"/>
          <p:nvPr/>
        </p:nvPicPr>
        <p:blipFill>
          <a:blip r:embed="rId5">
            <a:alphaModFix/>
          </a:blip>
          <a:stretch>
            <a:fillRect/>
          </a:stretch>
        </p:blipFill>
        <p:spPr>
          <a:xfrm>
            <a:off x="233300" y="2031000"/>
            <a:ext cx="5824998" cy="2804430"/>
          </a:xfrm>
          <a:prstGeom prst="rect">
            <a:avLst/>
          </a:prstGeom>
          <a:noFill/>
          <a:ln>
            <a:noFill/>
          </a:ln>
        </p:spPr>
      </p:pic>
      <p:sp>
        <p:nvSpPr>
          <p:cNvPr id="361" name="Google Shape;361;p41"/>
          <p:cNvSpPr/>
          <p:nvPr/>
        </p:nvSpPr>
        <p:spPr>
          <a:xfrm>
            <a:off x="1430975" y="1942900"/>
            <a:ext cx="4703700" cy="2892600"/>
          </a:xfrm>
          <a:prstGeom prst="rect">
            <a:avLst/>
          </a:prstGeom>
          <a:solidFill>
            <a:srgbClr val="FFFFFF"/>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p:nvPr/>
        </p:nvSpPr>
        <p:spPr>
          <a:xfrm>
            <a:off x="-3625" y="6100"/>
            <a:ext cx="9144000" cy="5143500"/>
          </a:xfrm>
          <a:prstGeom prst="rect">
            <a:avLst/>
          </a:prstGeom>
          <a:solidFill>
            <a:srgbClr val="051F3B"/>
          </a:solidFill>
          <a:ln cap="flat" cmpd="sng" w="9525">
            <a:solidFill>
              <a:srgbClr val="051F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nvSpPr>
        <p:spPr>
          <a:xfrm>
            <a:off x="274575" y="2387875"/>
            <a:ext cx="5989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Condensed Medium"/>
                <a:ea typeface="Roboto Condensed Medium"/>
                <a:cs typeface="Roboto Condensed Medium"/>
                <a:sym typeface="Roboto Condensed Medium"/>
              </a:rPr>
              <a:t>Exploring the whys</a:t>
            </a:r>
            <a:endParaRPr sz="1800">
              <a:solidFill>
                <a:schemeClr val="lt1"/>
              </a:solidFill>
            </a:endParaRPr>
          </a:p>
        </p:txBody>
      </p:sp>
      <p:sp>
        <p:nvSpPr>
          <p:cNvPr id="89" name="Google Shape;89;p15"/>
          <p:cNvSpPr txBox="1"/>
          <p:nvPr/>
        </p:nvSpPr>
        <p:spPr>
          <a:xfrm>
            <a:off x="2769150" y="1269200"/>
            <a:ext cx="2413500" cy="9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67" name="Google Shape;367;p42"/>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68" name="Google Shape;368;p42"/>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369" name="Google Shape;369;p42"/>
          <p:cNvSpPr txBox="1"/>
          <p:nvPr/>
        </p:nvSpPr>
        <p:spPr>
          <a:xfrm>
            <a:off x="182275" y="1098825"/>
            <a:ext cx="5910300" cy="414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latin typeface="Arial Narrow"/>
                <a:ea typeface="Arial Narrow"/>
                <a:cs typeface="Arial Narrow"/>
                <a:sym typeface="Arial Narrow"/>
              </a:rPr>
              <a:t>More total Built Up Area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Higher population density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more stress on older grey infrastructure</a:t>
            </a:r>
            <a:r>
              <a:rPr b="1" lang="en" sz="1800">
                <a:solidFill>
                  <a:schemeClr val="dk1"/>
                </a:solidFill>
                <a:latin typeface="Arial Narrow"/>
                <a:ea typeface="Arial Narrow"/>
                <a:cs typeface="Arial Narrow"/>
                <a:sym typeface="Arial Narrow"/>
              </a:rPr>
              <a:t> </a:t>
            </a:r>
            <a:endParaRPr b="1" i="1" sz="1800">
              <a:solidFill>
                <a:srgbClr val="666666"/>
              </a:solidFill>
              <a:latin typeface="Arial Narrow"/>
              <a:ea typeface="Arial Narrow"/>
              <a:cs typeface="Arial Narrow"/>
              <a:sym typeface="Arial Narrow"/>
            </a:endParaRPr>
          </a:p>
        </p:txBody>
      </p:sp>
      <p:pic>
        <p:nvPicPr>
          <p:cNvPr id="370" name="Google Shape;370;p42"/>
          <p:cNvPicPr preferRelativeResize="0"/>
          <p:nvPr/>
        </p:nvPicPr>
        <p:blipFill>
          <a:blip r:embed="rId3">
            <a:alphaModFix/>
          </a:blip>
          <a:stretch>
            <a:fillRect/>
          </a:stretch>
        </p:blipFill>
        <p:spPr>
          <a:xfrm>
            <a:off x="6134488" y="0"/>
            <a:ext cx="2754150" cy="4423124"/>
          </a:xfrm>
          <a:prstGeom prst="rect">
            <a:avLst/>
          </a:prstGeom>
          <a:noFill/>
          <a:ln>
            <a:noFill/>
          </a:ln>
        </p:spPr>
      </p:pic>
      <p:pic>
        <p:nvPicPr>
          <p:cNvPr id="371" name="Google Shape;371;p42"/>
          <p:cNvPicPr preferRelativeResize="0"/>
          <p:nvPr/>
        </p:nvPicPr>
        <p:blipFill>
          <a:blip r:embed="rId4">
            <a:alphaModFix/>
          </a:blip>
          <a:stretch>
            <a:fillRect/>
          </a:stretch>
        </p:blipFill>
        <p:spPr>
          <a:xfrm>
            <a:off x="6261500" y="4539600"/>
            <a:ext cx="2882500" cy="551275"/>
          </a:xfrm>
          <a:prstGeom prst="rect">
            <a:avLst/>
          </a:prstGeom>
          <a:noFill/>
          <a:ln>
            <a:noFill/>
          </a:ln>
        </p:spPr>
      </p:pic>
      <p:pic>
        <p:nvPicPr>
          <p:cNvPr id="372" name="Google Shape;372;p42"/>
          <p:cNvPicPr preferRelativeResize="0"/>
          <p:nvPr/>
        </p:nvPicPr>
        <p:blipFill>
          <a:blip r:embed="rId5">
            <a:alphaModFix/>
          </a:blip>
          <a:stretch>
            <a:fillRect/>
          </a:stretch>
        </p:blipFill>
        <p:spPr>
          <a:xfrm>
            <a:off x="233300" y="2031000"/>
            <a:ext cx="5824998" cy="2804430"/>
          </a:xfrm>
          <a:prstGeom prst="rect">
            <a:avLst/>
          </a:prstGeom>
          <a:noFill/>
          <a:ln>
            <a:noFill/>
          </a:ln>
        </p:spPr>
      </p:pic>
      <p:sp>
        <p:nvSpPr>
          <p:cNvPr id="373" name="Google Shape;373;p42"/>
          <p:cNvSpPr/>
          <p:nvPr/>
        </p:nvSpPr>
        <p:spPr>
          <a:xfrm>
            <a:off x="2650850" y="1942900"/>
            <a:ext cx="3483600" cy="2892600"/>
          </a:xfrm>
          <a:prstGeom prst="rect">
            <a:avLst/>
          </a:prstGeom>
          <a:solidFill>
            <a:srgbClr val="FFFFFF"/>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2"/>
          <p:cNvSpPr/>
          <p:nvPr/>
        </p:nvSpPr>
        <p:spPr>
          <a:xfrm>
            <a:off x="233300" y="1942900"/>
            <a:ext cx="1164300" cy="28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80" name="Google Shape;380;p43"/>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81" name="Google Shape;381;p43"/>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382" name="Google Shape;382;p43"/>
          <p:cNvSpPr txBox="1"/>
          <p:nvPr/>
        </p:nvSpPr>
        <p:spPr>
          <a:xfrm>
            <a:off x="182275" y="1098825"/>
            <a:ext cx="5910300" cy="414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latin typeface="Arial Narrow"/>
                <a:ea typeface="Arial Narrow"/>
                <a:cs typeface="Arial Narrow"/>
                <a:sym typeface="Arial Narrow"/>
              </a:rPr>
              <a:t>More Green Area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Less surface runoff </a:t>
            </a:r>
            <a:endParaRPr b="1" i="1" sz="1800">
              <a:solidFill>
                <a:srgbClr val="666666"/>
              </a:solidFill>
              <a:latin typeface="Arial Narrow"/>
              <a:ea typeface="Arial Narrow"/>
              <a:cs typeface="Arial Narrow"/>
              <a:sym typeface="Arial Narrow"/>
            </a:endParaRPr>
          </a:p>
        </p:txBody>
      </p:sp>
      <p:pic>
        <p:nvPicPr>
          <p:cNvPr id="383" name="Google Shape;383;p43"/>
          <p:cNvPicPr preferRelativeResize="0"/>
          <p:nvPr/>
        </p:nvPicPr>
        <p:blipFill>
          <a:blip r:embed="rId3">
            <a:alphaModFix/>
          </a:blip>
          <a:stretch>
            <a:fillRect/>
          </a:stretch>
        </p:blipFill>
        <p:spPr>
          <a:xfrm>
            <a:off x="6134488" y="0"/>
            <a:ext cx="2754150" cy="4423124"/>
          </a:xfrm>
          <a:prstGeom prst="rect">
            <a:avLst/>
          </a:prstGeom>
          <a:noFill/>
          <a:ln>
            <a:noFill/>
          </a:ln>
        </p:spPr>
      </p:pic>
      <p:pic>
        <p:nvPicPr>
          <p:cNvPr id="384" name="Google Shape;384;p43"/>
          <p:cNvPicPr preferRelativeResize="0"/>
          <p:nvPr/>
        </p:nvPicPr>
        <p:blipFill>
          <a:blip r:embed="rId4">
            <a:alphaModFix/>
          </a:blip>
          <a:stretch>
            <a:fillRect/>
          </a:stretch>
        </p:blipFill>
        <p:spPr>
          <a:xfrm>
            <a:off x="6261500" y="4539600"/>
            <a:ext cx="2882500" cy="551275"/>
          </a:xfrm>
          <a:prstGeom prst="rect">
            <a:avLst/>
          </a:prstGeom>
          <a:noFill/>
          <a:ln>
            <a:noFill/>
          </a:ln>
        </p:spPr>
      </p:pic>
      <p:pic>
        <p:nvPicPr>
          <p:cNvPr id="385" name="Google Shape;385;p43"/>
          <p:cNvPicPr preferRelativeResize="0"/>
          <p:nvPr/>
        </p:nvPicPr>
        <p:blipFill>
          <a:blip r:embed="rId5">
            <a:alphaModFix/>
          </a:blip>
          <a:stretch>
            <a:fillRect/>
          </a:stretch>
        </p:blipFill>
        <p:spPr>
          <a:xfrm>
            <a:off x="233300" y="2031000"/>
            <a:ext cx="5824998" cy="2804430"/>
          </a:xfrm>
          <a:prstGeom prst="rect">
            <a:avLst/>
          </a:prstGeom>
          <a:noFill/>
          <a:ln>
            <a:noFill/>
          </a:ln>
        </p:spPr>
      </p:pic>
      <p:sp>
        <p:nvSpPr>
          <p:cNvPr id="386" name="Google Shape;386;p43"/>
          <p:cNvSpPr/>
          <p:nvPr/>
        </p:nvSpPr>
        <p:spPr>
          <a:xfrm>
            <a:off x="3778775" y="1942900"/>
            <a:ext cx="2355600" cy="2892600"/>
          </a:xfrm>
          <a:prstGeom prst="rect">
            <a:avLst/>
          </a:prstGeom>
          <a:solidFill>
            <a:srgbClr val="FFFFFF"/>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43"/>
          <p:cNvSpPr/>
          <p:nvPr/>
        </p:nvSpPr>
        <p:spPr>
          <a:xfrm>
            <a:off x="233300" y="1942900"/>
            <a:ext cx="2400900" cy="28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393" name="Google Shape;393;p44"/>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394" name="Google Shape;394;p44"/>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395" name="Google Shape;395;p44"/>
          <p:cNvSpPr txBox="1"/>
          <p:nvPr/>
        </p:nvSpPr>
        <p:spPr>
          <a:xfrm>
            <a:off x="182275" y="1098825"/>
            <a:ext cx="5910300" cy="414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latin typeface="Arial Narrow"/>
                <a:ea typeface="Arial Narrow"/>
                <a:cs typeface="Arial Narrow"/>
                <a:sym typeface="Arial Narrow"/>
              </a:rPr>
              <a:t>More Street Area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More surface runoff </a:t>
            </a:r>
            <a:endParaRPr b="1" i="1" sz="1800">
              <a:solidFill>
                <a:srgbClr val="666666"/>
              </a:solidFill>
              <a:latin typeface="Arial Narrow"/>
              <a:ea typeface="Arial Narrow"/>
              <a:cs typeface="Arial Narrow"/>
              <a:sym typeface="Arial Narrow"/>
            </a:endParaRPr>
          </a:p>
        </p:txBody>
      </p:sp>
      <p:pic>
        <p:nvPicPr>
          <p:cNvPr id="396" name="Google Shape;396;p44"/>
          <p:cNvPicPr preferRelativeResize="0"/>
          <p:nvPr/>
        </p:nvPicPr>
        <p:blipFill>
          <a:blip r:embed="rId3">
            <a:alphaModFix/>
          </a:blip>
          <a:stretch>
            <a:fillRect/>
          </a:stretch>
        </p:blipFill>
        <p:spPr>
          <a:xfrm>
            <a:off x="6134488" y="0"/>
            <a:ext cx="2754150" cy="4423124"/>
          </a:xfrm>
          <a:prstGeom prst="rect">
            <a:avLst/>
          </a:prstGeom>
          <a:noFill/>
          <a:ln>
            <a:noFill/>
          </a:ln>
        </p:spPr>
      </p:pic>
      <p:pic>
        <p:nvPicPr>
          <p:cNvPr id="397" name="Google Shape;397;p44"/>
          <p:cNvPicPr preferRelativeResize="0"/>
          <p:nvPr/>
        </p:nvPicPr>
        <p:blipFill>
          <a:blip r:embed="rId4">
            <a:alphaModFix/>
          </a:blip>
          <a:stretch>
            <a:fillRect/>
          </a:stretch>
        </p:blipFill>
        <p:spPr>
          <a:xfrm>
            <a:off x="6261500" y="4539600"/>
            <a:ext cx="2882500" cy="551275"/>
          </a:xfrm>
          <a:prstGeom prst="rect">
            <a:avLst/>
          </a:prstGeom>
          <a:noFill/>
          <a:ln>
            <a:noFill/>
          </a:ln>
        </p:spPr>
      </p:pic>
      <p:pic>
        <p:nvPicPr>
          <p:cNvPr id="398" name="Google Shape;398;p44"/>
          <p:cNvPicPr preferRelativeResize="0"/>
          <p:nvPr/>
        </p:nvPicPr>
        <p:blipFill>
          <a:blip r:embed="rId5">
            <a:alphaModFix/>
          </a:blip>
          <a:stretch>
            <a:fillRect/>
          </a:stretch>
        </p:blipFill>
        <p:spPr>
          <a:xfrm>
            <a:off x="233300" y="2031000"/>
            <a:ext cx="5824998" cy="2804430"/>
          </a:xfrm>
          <a:prstGeom prst="rect">
            <a:avLst/>
          </a:prstGeom>
          <a:noFill/>
          <a:ln>
            <a:noFill/>
          </a:ln>
        </p:spPr>
      </p:pic>
      <p:sp>
        <p:nvSpPr>
          <p:cNvPr id="399" name="Google Shape;399;p44"/>
          <p:cNvSpPr/>
          <p:nvPr/>
        </p:nvSpPr>
        <p:spPr>
          <a:xfrm>
            <a:off x="4948525" y="1942900"/>
            <a:ext cx="1185900" cy="2892600"/>
          </a:xfrm>
          <a:prstGeom prst="rect">
            <a:avLst/>
          </a:prstGeom>
          <a:solidFill>
            <a:srgbClr val="FFFFFF"/>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44"/>
          <p:cNvSpPr/>
          <p:nvPr/>
        </p:nvSpPr>
        <p:spPr>
          <a:xfrm>
            <a:off x="233300" y="1942900"/>
            <a:ext cx="3545400" cy="28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Selection of Focus area for prototype testing</a:t>
            </a:r>
            <a:endParaRPr b="1" sz="1900">
              <a:solidFill>
                <a:srgbClr val="414BB2"/>
              </a:solidFill>
            </a:endParaRPr>
          </a:p>
        </p:txBody>
      </p:sp>
      <p:sp>
        <p:nvSpPr>
          <p:cNvPr id="406" name="Google Shape;406;p45"/>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407" name="Google Shape;407;p45"/>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408" name="Google Shape;408;p45"/>
          <p:cNvSpPr txBox="1"/>
          <p:nvPr/>
        </p:nvSpPr>
        <p:spPr>
          <a:xfrm>
            <a:off x="182275" y="1098825"/>
            <a:ext cx="5910300" cy="414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latin typeface="Arial Narrow"/>
                <a:ea typeface="Arial Narrow"/>
                <a:cs typeface="Arial Narrow"/>
                <a:sym typeface="Arial Narrow"/>
              </a:rPr>
              <a:t>More Water Area </a:t>
            </a:r>
            <a:r>
              <a:rPr b="1" lang="en" sz="2000">
                <a:solidFill>
                  <a:schemeClr val="dk1"/>
                </a:solidFill>
                <a:latin typeface="Arial Narrow"/>
                <a:ea typeface="Arial Narrow"/>
                <a:cs typeface="Arial Narrow"/>
                <a:sym typeface="Arial Narrow"/>
              </a:rPr>
              <a:t>∝ </a:t>
            </a:r>
            <a:r>
              <a:rPr b="1" lang="en" sz="1600">
                <a:solidFill>
                  <a:schemeClr val="dk1"/>
                </a:solidFill>
                <a:latin typeface="Arial Narrow"/>
                <a:ea typeface="Arial Narrow"/>
                <a:cs typeface="Arial Narrow"/>
                <a:sym typeface="Arial Narrow"/>
              </a:rPr>
              <a:t>Less surface runoff </a:t>
            </a:r>
            <a:endParaRPr b="1" i="1" sz="1800">
              <a:solidFill>
                <a:srgbClr val="666666"/>
              </a:solidFill>
              <a:latin typeface="Arial Narrow"/>
              <a:ea typeface="Arial Narrow"/>
              <a:cs typeface="Arial Narrow"/>
              <a:sym typeface="Arial Narrow"/>
            </a:endParaRPr>
          </a:p>
        </p:txBody>
      </p:sp>
      <p:pic>
        <p:nvPicPr>
          <p:cNvPr id="409" name="Google Shape;409;p45"/>
          <p:cNvPicPr preferRelativeResize="0"/>
          <p:nvPr/>
        </p:nvPicPr>
        <p:blipFill>
          <a:blip r:embed="rId3">
            <a:alphaModFix/>
          </a:blip>
          <a:stretch>
            <a:fillRect/>
          </a:stretch>
        </p:blipFill>
        <p:spPr>
          <a:xfrm>
            <a:off x="6134488" y="0"/>
            <a:ext cx="2754150" cy="4423124"/>
          </a:xfrm>
          <a:prstGeom prst="rect">
            <a:avLst/>
          </a:prstGeom>
          <a:noFill/>
          <a:ln>
            <a:noFill/>
          </a:ln>
        </p:spPr>
      </p:pic>
      <p:pic>
        <p:nvPicPr>
          <p:cNvPr id="410" name="Google Shape;410;p45"/>
          <p:cNvPicPr preferRelativeResize="0"/>
          <p:nvPr/>
        </p:nvPicPr>
        <p:blipFill>
          <a:blip r:embed="rId4">
            <a:alphaModFix/>
          </a:blip>
          <a:stretch>
            <a:fillRect/>
          </a:stretch>
        </p:blipFill>
        <p:spPr>
          <a:xfrm>
            <a:off x="6261500" y="4539600"/>
            <a:ext cx="2882500" cy="551275"/>
          </a:xfrm>
          <a:prstGeom prst="rect">
            <a:avLst/>
          </a:prstGeom>
          <a:noFill/>
          <a:ln>
            <a:noFill/>
          </a:ln>
        </p:spPr>
      </p:pic>
      <p:pic>
        <p:nvPicPr>
          <p:cNvPr id="411" name="Google Shape;411;p45"/>
          <p:cNvPicPr preferRelativeResize="0"/>
          <p:nvPr/>
        </p:nvPicPr>
        <p:blipFill>
          <a:blip r:embed="rId5">
            <a:alphaModFix/>
          </a:blip>
          <a:stretch>
            <a:fillRect/>
          </a:stretch>
        </p:blipFill>
        <p:spPr>
          <a:xfrm>
            <a:off x="233300" y="2031000"/>
            <a:ext cx="5824998" cy="2804430"/>
          </a:xfrm>
          <a:prstGeom prst="rect">
            <a:avLst/>
          </a:prstGeom>
          <a:noFill/>
          <a:ln>
            <a:noFill/>
          </a:ln>
        </p:spPr>
      </p:pic>
      <p:sp>
        <p:nvSpPr>
          <p:cNvPr id="412" name="Google Shape;412;p45"/>
          <p:cNvSpPr/>
          <p:nvPr/>
        </p:nvSpPr>
        <p:spPr>
          <a:xfrm>
            <a:off x="233300" y="1942900"/>
            <a:ext cx="4698600" cy="28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Tardeo</a:t>
            </a:r>
            <a:endParaRPr b="1" sz="1900">
              <a:solidFill>
                <a:srgbClr val="414BB2"/>
              </a:solidFill>
            </a:endParaRPr>
          </a:p>
        </p:txBody>
      </p:sp>
      <p:sp>
        <p:nvSpPr>
          <p:cNvPr id="418" name="Google Shape;418;p46"/>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419" name="Google Shape;419;p46"/>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pic>
        <p:nvPicPr>
          <p:cNvPr id="420" name="Google Shape;420;p46"/>
          <p:cNvPicPr preferRelativeResize="0"/>
          <p:nvPr/>
        </p:nvPicPr>
        <p:blipFill>
          <a:blip r:embed="rId3">
            <a:alphaModFix/>
          </a:blip>
          <a:stretch>
            <a:fillRect/>
          </a:stretch>
        </p:blipFill>
        <p:spPr>
          <a:xfrm>
            <a:off x="233300" y="2031000"/>
            <a:ext cx="5824998" cy="2804430"/>
          </a:xfrm>
          <a:prstGeom prst="rect">
            <a:avLst/>
          </a:prstGeom>
          <a:noFill/>
          <a:ln>
            <a:noFill/>
          </a:ln>
        </p:spPr>
      </p:pic>
      <p:sp>
        <p:nvSpPr>
          <p:cNvPr id="421" name="Google Shape;421;p46"/>
          <p:cNvSpPr/>
          <p:nvPr/>
        </p:nvSpPr>
        <p:spPr>
          <a:xfrm>
            <a:off x="293150"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46"/>
          <p:cNvSpPr/>
          <p:nvPr/>
        </p:nvSpPr>
        <p:spPr>
          <a:xfrm>
            <a:off x="1517825"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46"/>
          <p:cNvSpPr/>
          <p:nvPr/>
        </p:nvSpPr>
        <p:spPr>
          <a:xfrm>
            <a:off x="2656950" y="44769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46"/>
          <p:cNvSpPr/>
          <p:nvPr/>
        </p:nvSpPr>
        <p:spPr>
          <a:xfrm>
            <a:off x="3832125"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46"/>
          <p:cNvSpPr/>
          <p:nvPr/>
        </p:nvSpPr>
        <p:spPr>
          <a:xfrm>
            <a:off x="4958025" y="4454150"/>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6" name="Google Shape;426;p46"/>
          <p:cNvCxnSpPr>
            <a:stCxn id="422" idx="3"/>
            <a:endCxn id="423" idx="1"/>
          </p:cNvCxnSpPr>
          <p:nvPr/>
        </p:nvCxnSpPr>
        <p:spPr>
          <a:xfrm>
            <a:off x="2581625" y="2589675"/>
            <a:ext cx="75300" cy="2028900"/>
          </a:xfrm>
          <a:prstGeom prst="bentConnector3">
            <a:avLst>
              <a:gd fmla="val 50017" name="adj1"/>
            </a:avLst>
          </a:prstGeom>
          <a:noFill/>
          <a:ln cap="flat" cmpd="sng" w="19050">
            <a:solidFill>
              <a:srgbClr val="414BB2"/>
            </a:solidFill>
            <a:prstDash val="dashDot"/>
            <a:round/>
            <a:headEnd len="med" w="med" type="none"/>
            <a:tailEnd len="med" w="med" type="none"/>
          </a:ln>
        </p:spPr>
      </p:cxnSp>
      <p:cxnSp>
        <p:nvCxnSpPr>
          <p:cNvPr id="427" name="Google Shape;427;p46"/>
          <p:cNvCxnSpPr>
            <a:stCxn id="423" idx="3"/>
            <a:endCxn id="424" idx="1"/>
          </p:cNvCxnSpPr>
          <p:nvPr/>
        </p:nvCxnSpPr>
        <p:spPr>
          <a:xfrm flipH="1" rot="10800000">
            <a:off x="3720750" y="2589675"/>
            <a:ext cx="111300" cy="2028900"/>
          </a:xfrm>
          <a:prstGeom prst="bentConnector3">
            <a:avLst>
              <a:gd fmla="val 50034" name="adj1"/>
            </a:avLst>
          </a:prstGeom>
          <a:noFill/>
          <a:ln cap="flat" cmpd="sng" w="19050">
            <a:solidFill>
              <a:srgbClr val="414BB2"/>
            </a:solidFill>
            <a:prstDash val="dashDot"/>
            <a:round/>
            <a:headEnd len="med" w="med" type="none"/>
            <a:tailEnd len="med" w="med" type="none"/>
          </a:ln>
        </p:spPr>
      </p:cxnSp>
      <p:cxnSp>
        <p:nvCxnSpPr>
          <p:cNvPr id="428" name="Google Shape;428;p46"/>
          <p:cNvCxnSpPr>
            <a:stCxn id="424" idx="3"/>
            <a:endCxn id="425" idx="1"/>
          </p:cNvCxnSpPr>
          <p:nvPr/>
        </p:nvCxnSpPr>
        <p:spPr>
          <a:xfrm>
            <a:off x="4895925" y="2589675"/>
            <a:ext cx="62100" cy="2006100"/>
          </a:xfrm>
          <a:prstGeom prst="bentConnector3">
            <a:avLst>
              <a:gd fmla="val 50000" name="adj1"/>
            </a:avLst>
          </a:prstGeom>
          <a:noFill/>
          <a:ln cap="flat" cmpd="sng" w="19050">
            <a:solidFill>
              <a:srgbClr val="414BB2"/>
            </a:solidFill>
            <a:prstDash val="dashDot"/>
            <a:round/>
            <a:headEnd len="med" w="med" type="none"/>
            <a:tailEnd len="med" w="med" type="none"/>
          </a:ln>
        </p:spPr>
      </p:cxnSp>
      <p:cxnSp>
        <p:nvCxnSpPr>
          <p:cNvPr id="429" name="Google Shape;429;p46"/>
          <p:cNvCxnSpPr>
            <a:endCxn id="422" idx="1"/>
          </p:cNvCxnSpPr>
          <p:nvPr/>
        </p:nvCxnSpPr>
        <p:spPr>
          <a:xfrm>
            <a:off x="1357025" y="2589675"/>
            <a:ext cx="160800" cy="0"/>
          </a:xfrm>
          <a:prstGeom prst="straightConnector1">
            <a:avLst/>
          </a:prstGeom>
          <a:noFill/>
          <a:ln cap="flat" cmpd="sng" w="19050">
            <a:solidFill>
              <a:srgbClr val="414BB2"/>
            </a:solidFill>
            <a:prstDash val="dashDot"/>
            <a:round/>
            <a:headEnd len="med" w="med" type="none"/>
            <a:tailEnd len="med" w="med" type="none"/>
          </a:ln>
        </p:spPr>
      </p:cxnSp>
      <p:pic>
        <p:nvPicPr>
          <p:cNvPr id="430" name="Google Shape;430;p46"/>
          <p:cNvPicPr preferRelativeResize="0"/>
          <p:nvPr/>
        </p:nvPicPr>
        <p:blipFill rotWithShape="1">
          <a:blip r:embed="rId4">
            <a:alphaModFix amt="80000"/>
          </a:blip>
          <a:srcRect b="0" l="2771" r="0" t="0"/>
          <a:stretch/>
        </p:blipFill>
        <p:spPr>
          <a:xfrm>
            <a:off x="202425" y="2768150"/>
            <a:ext cx="2379200" cy="1885950"/>
          </a:xfrm>
          <a:prstGeom prst="rect">
            <a:avLst/>
          </a:prstGeom>
          <a:noFill/>
          <a:ln>
            <a:noFill/>
          </a:ln>
        </p:spPr>
      </p:pic>
      <p:pic>
        <p:nvPicPr>
          <p:cNvPr id="431" name="Google Shape;431;p46"/>
          <p:cNvPicPr preferRelativeResize="0"/>
          <p:nvPr/>
        </p:nvPicPr>
        <p:blipFill rotWithShape="1">
          <a:blip r:embed="rId4">
            <a:alphaModFix amt="80000"/>
          </a:blip>
          <a:srcRect b="0" l="2771" r="0" t="0"/>
          <a:stretch/>
        </p:blipFill>
        <p:spPr>
          <a:xfrm>
            <a:off x="2656875" y="2417025"/>
            <a:ext cx="1101325" cy="2006100"/>
          </a:xfrm>
          <a:prstGeom prst="rect">
            <a:avLst/>
          </a:prstGeom>
          <a:noFill/>
          <a:ln>
            <a:noFill/>
          </a:ln>
        </p:spPr>
      </p:pic>
      <p:pic>
        <p:nvPicPr>
          <p:cNvPr id="432" name="Google Shape;432;p46"/>
          <p:cNvPicPr preferRelativeResize="0"/>
          <p:nvPr/>
        </p:nvPicPr>
        <p:blipFill rotWithShape="1">
          <a:blip r:embed="rId4">
            <a:alphaModFix amt="80000"/>
          </a:blip>
          <a:srcRect b="0" l="2771" r="0" t="0"/>
          <a:stretch/>
        </p:blipFill>
        <p:spPr>
          <a:xfrm>
            <a:off x="3807450" y="2768150"/>
            <a:ext cx="1101325" cy="2006100"/>
          </a:xfrm>
          <a:prstGeom prst="rect">
            <a:avLst/>
          </a:prstGeom>
          <a:noFill/>
          <a:ln>
            <a:noFill/>
          </a:ln>
        </p:spPr>
      </p:pic>
      <p:pic>
        <p:nvPicPr>
          <p:cNvPr id="433" name="Google Shape;433;p46"/>
          <p:cNvPicPr preferRelativeResize="0"/>
          <p:nvPr/>
        </p:nvPicPr>
        <p:blipFill rotWithShape="1">
          <a:blip r:embed="rId4">
            <a:alphaModFix amt="80000"/>
          </a:blip>
          <a:srcRect b="0" l="2771" r="0" t="0"/>
          <a:stretch/>
        </p:blipFill>
        <p:spPr>
          <a:xfrm>
            <a:off x="4964550" y="2425250"/>
            <a:ext cx="1101325" cy="2028900"/>
          </a:xfrm>
          <a:prstGeom prst="rect">
            <a:avLst/>
          </a:prstGeom>
          <a:noFill/>
          <a:ln>
            <a:noFill/>
          </a:ln>
        </p:spPr>
      </p:pic>
      <p:pic>
        <p:nvPicPr>
          <p:cNvPr id="434" name="Google Shape;434;p46"/>
          <p:cNvPicPr preferRelativeResize="0"/>
          <p:nvPr/>
        </p:nvPicPr>
        <p:blipFill>
          <a:blip r:embed="rId5">
            <a:alphaModFix/>
          </a:blip>
          <a:stretch>
            <a:fillRect/>
          </a:stretch>
        </p:blipFill>
        <p:spPr>
          <a:xfrm>
            <a:off x="6167701" y="0"/>
            <a:ext cx="2976301" cy="4433075"/>
          </a:xfrm>
          <a:prstGeom prst="rect">
            <a:avLst/>
          </a:prstGeom>
          <a:noFill/>
          <a:ln>
            <a:noFill/>
          </a:ln>
        </p:spPr>
      </p:pic>
      <p:pic>
        <p:nvPicPr>
          <p:cNvPr id="435" name="Google Shape;435;p46"/>
          <p:cNvPicPr preferRelativeResize="0"/>
          <p:nvPr/>
        </p:nvPicPr>
        <p:blipFill>
          <a:blip r:embed="rId6">
            <a:alphaModFix/>
          </a:blip>
          <a:stretch>
            <a:fillRect/>
          </a:stretch>
        </p:blipFill>
        <p:spPr>
          <a:xfrm>
            <a:off x="6261500" y="4553175"/>
            <a:ext cx="2882499" cy="569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Tardeo</a:t>
            </a:r>
            <a:endParaRPr b="1" sz="1900">
              <a:solidFill>
                <a:srgbClr val="414BB2"/>
              </a:solidFill>
            </a:endParaRPr>
          </a:p>
        </p:txBody>
      </p:sp>
      <p:sp>
        <p:nvSpPr>
          <p:cNvPr id="441" name="Google Shape;441;p47"/>
          <p:cNvSpPr txBox="1"/>
          <p:nvPr/>
        </p:nvSpPr>
        <p:spPr>
          <a:xfrm>
            <a:off x="202425" y="138450"/>
            <a:ext cx="297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where in Mumbai</a:t>
            </a:r>
            <a:endParaRPr b="1" sz="3200">
              <a:solidFill>
                <a:srgbClr val="051F3B"/>
              </a:solidFill>
            </a:endParaRPr>
          </a:p>
        </p:txBody>
      </p:sp>
      <p:sp>
        <p:nvSpPr>
          <p:cNvPr id="442" name="Google Shape;442;p47"/>
          <p:cNvSpPr txBox="1"/>
          <p:nvPr/>
        </p:nvSpPr>
        <p:spPr>
          <a:xfrm>
            <a:off x="2741525" y="-124800"/>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pic>
        <p:nvPicPr>
          <p:cNvPr id="443" name="Google Shape;443;p47"/>
          <p:cNvPicPr preferRelativeResize="0"/>
          <p:nvPr/>
        </p:nvPicPr>
        <p:blipFill>
          <a:blip r:embed="rId3">
            <a:alphaModFix/>
          </a:blip>
          <a:stretch>
            <a:fillRect/>
          </a:stretch>
        </p:blipFill>
        <p:spPr>
          <a:xfrm>
            <a:off x="233300" y="2031000"/>
            <a:ext cx="5824998" cy="2804430"/>
          </a:xfrm>
          <a:prstGeom prst="rect">
            <a:avLst/>
          </a:prstGeom>
          <a:noFill/>
          <a:ln>
            <a:noFill/>
          </a:ln>
        </p:spPr>
      </p:pic>
      <p:sp>
        <p:nvSpPr>
          <p:cNvPr id="444" name="Google Shape;444;p47"/>
          <p:cNvSpPr/>
          <p:nvPr/>
        </p:nvSpPr>
        <p:spPr>
          <a:xfrm>
            <a:off x="293150"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47"/>
          <p:cNvSpPr/>
          <p:nvPr/>
        </p:nvSpPr>
        <p:spPr>
          <a:xfrm>
            <a:off x="1517825"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47"/>
          <p:cNvSpPr/>
          <p:nvPr/>
        </p:nvSpPr>
        <p:spPr>
          <a:xfrm>
            <a:off x="2656950" y="44769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47"/>
          <p:cNvSpPr/>
          <p:nvPr/>
        </p:nvSpPr>
        <p:spPr>
          <a:xfrm>
            <a:off x="3832125" y="2448075"/>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47"/>
          <p:cNvSpPr/>
          <p:nvPr/>
        </p:nvSpPr>
        <p:spPr>
          <a:xfrm>
            <a:off x="4958025" y="4454150"/>
            <a:ext cx="1063800" cy="283200"/>
          </a:xfrm>
          <a:prstGeom prst="roundRect">
            <a:avLst>
              <a:gd fmla="val 16667" name="adj"/>
            </a:avLst>
          </a:prstGeom>
          <a:noFill/>
          <a:ln cap="flat" cmpd="sng" w="28575">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9" name="Google Shape;449;p47"/>
          <p:cNvCxnSpPr>
            <a:stCxn id="445" idx="3"/>
            <a:endCxn id="446" idx="1"/>
          </p:cNvCxnSpPr>
          <p:nvPr/>
        </p:nvCxnSpPr>
        <p:spPr>
          <a:xfrm>
            <a:off x="2581625" y="2589675"/>
            <a:ext cx="75300" cy="2028900"/>
          </a:xfrm>
          <a:prstGeom prst="bentConnector3">
            <a:avLst>
              <a:gd fmla="val 50017" name="adj1"/>
            </a:avLst>
          </a:prstGeom>
          <a:noFill/>
          <a:ln cap="flat" cmpd="sng" w="19050">
            <a:solidFill>
              <a:srgbClr val="414BB2"/>
            </a:solidFill>
            <a:prstDash val="dashDot"/>
            <a:round/>
            <a:headEnd len="med" w="med" type="none"/>
            <a:tailEnd len="med" w="med" type="none"/>
          </a:ln>
        </p:spPr>
      </p:cxnSp>
      <p:cxnSp>
        <p:nvCxnSpPr>
          <p:cNvPr id="450" name="Google Shape;450;p47"/>
          <p:cNvCxnSpPr>
            <a:stCxn id="446" idx="3"/>
            <a:endCxn id="447" idx="1"/>
          </p:cNvCxnSpPr>
          <p:nvPr/>
        </p:nvCxnSpPr>
        <p:spPr>
          <a:xfrm flipH="1" rot="10800000">
            <a:off x="3720750" y="2589675"/>
            <a:ext cx="111300" cy="2028900"/>
          </a:xfrm>
          <a:prstGeom prst="bentConnector3">
            <a:avLst>
              <a:gd fmla="val 50034" name="adj1"/>
            </a:avLst>
          </a:prstGeom>
          <a:noFill/>
          <a:ln cap="flat" cmpd="sng" w="19050">
            <a:solidFill>
              <a:srgbClr val="414BB2"/>
            </a:solidFill>
            <a:prstDash val="dashDot"/>
            <a:round/>
            <a:headEnd len="med" w="med" type="none"/>
            <a:tailEnd len="med" w="med" type="none"/>
          </a:ln>
        </p:spPr>
      </p:cxnSp>
      <p:cxnSp>
        <p:nvCxnSpPr>
          <p:cNvPr id="451" name="Google Shape;451;p47"/>
          <p:cNvCxnSpPr>
            <a:stCxn id="447" idx="3"/>
            <a:endCxn id="448" idx="1"/>
          </p:cNvCxnSpPr>
          <p:nvPr/>
        </p:nvCxnSpPr>
        <p:spPr>
          <a:xfrm>
            <a:off x="4895925" y="2589675"/>
            <a:ext cx="62100" cy="2006100"/>
          </a:xfrm>
          <a:prstGeom prst="bentConnector3">
            <a:avLst>
              <a:gd fmla="val 50000" name="adj1"/>
            </a:avLst>
          </a:prstGeom>
          <a:noFill/>
          <a:ln cap="flat" cmpd="sng" w="19050">
            <a:solidFill>
              <a:srgbClr val="414BB2"/>
            </a:solidFill>
            <a:prstDash val="dashDot"/>
            <a:round/>
            <a:headEnd len="med" w="med" type="none"/>
            <a:tailEnd len="med" w="med" type="none"/>
          </a:ln>
        </p:spPr>
      </p:cxnSp>
      <p:cxnSp>
        <p:nvCxnSpPr>
          <p:cNvPr id="452" name="Google Shape;452;p47"/>
          <p:cNvCxnSpPr>
            <a:endCxn id="445" idx="1"/>
          </p:cNvCxnSpPr>
          <p:nvPr/>
        </p:nvCxnSpPr>
        <p:spPr>
          <a:xfrm>
            <a:off x="1357025" y="2589675"/>
            <a:ext cx="160800" cy="0"/>
          </a:xfrm>
          <a:prstGeom prst="straightConnector1">
            <a:avLst/>
          </a:prstGeom>
          <a:noFill/>
          <a:ln cap="flat" cmpd="sng" w="19050">
            <a:solidFill>
              <a:srgbClr val="414BB2"/>
            </a:solidFill>
            <a:prstDash val="dashDot"/>
            <a:round/>
            <a:headEnd len="med" w="med" type="none"/>
            <a:tailEnd len="med" w="med" type="none"/>
          </a:ln>
        </p:spPr>
      </p:cxnSp>
      <p:pic>
        <p:nvPicPr>
          <p:cNvPr id="453" name="Google Shape;453;p47"/>
          <p:cNvPicPr preferRelativeResize="0"/>
          <p:nvPr/>
        </p:nvPicPr>
        <p:blipFill rotWithShape="1">
          <a:blip r:embed="rId4">
            <a:alphaModFix amt="80000"/>
          </a:blip>
          <a:srcRect b="0" l="2771" r="0" t="0"/>
          <a:stretch/>
        </p:blipFill>
        <p:spPr>
          <a:xfrm>
            <a:off x="202425" y="2768150"/>
            <a:ext cx="2379200" cy="1885950"/>
          </a:xfrm>
          <a:prstGeom prst="rect">
            <a:avLst/>
          </a:prstGeom>
          <a:noFill/>
          <a:ln>
            <a:noFill/>
          </a:ln>
        </p:spPr>
      </p:pic>
      <p:pic>
        <p:nvPicPr>
          <p:cNvPr id="454" name="Google Shape;454;p47"/>
          <p:cNvPicPr preferRelativeResize="0"/>
          <p:nvPr/>
        </p:nvPicPr>
        <p:blipFill rotWithShape="1">
          <a:blip r:embed="rId4">
            <a:alphaModFix amt="80000"/>
          </a:blip>
          <a:srcRect b="0" l="2771" r="0" t="0"/>
          <a:stretch/>
        </p:blipFill>
        <p:spPr>
          <a:xfrm>
            <a:off x="2656875" y="2417025"/>
            <a:ext cx="1101325" cy="2006100"/>
          </a:xfrm>
          <a:prstGeom prst="rect">
            <a:avLst/>
          </a:prstGeom>
          <a:noFill/>
          <a:ln>
            <a:noFill/>
          </a:ln>
        </p:spPr>
      </p:pic>
      <p:pic>
        <p:nvPicPr>
          <p:cNvPr id="455" name="Google Shape;455;p47"/>
          <p:cNvPicPr preferRelativeResize="0"/>
          <p:nvPr/>
        </p:nvPicPr>
        <p:blipFill rotWithShape="1">
          <a:blip r:embed="rId4">
            <a:alphaModFix amt="80000"/>
          </a:blip>
          <a:srcRect b="0" l="2771" r="0" t="0"/>
          <a:stretch/>
        </p:blipFill>
        <p:spPr>
          <a:xfrm>
            <a:off x="3807450" y="2768150"/>
            <a:ext cx="1101325" cy="2006100"/>
          </a:xfrm>
          <a:prstGeom prst="rect">
            <a:avLst/>
          </a:prstGeom>
          <a:noFill/>
          <a:ln>
            <a:noFill/>
          </a:ln>
        </p:spPr>
      </p:pic>
      <p:pic>
        <p:nvPicPr>
          <p:cNvPr id="456" name="Google Shape;456;p47"/>
          <p:cNvPicPr preferRelativeResize="0"/>
          <p:nvPr/>
        </p:nvPicPr>
        <p:blipFill rotWithShape="1">
          <a:blip r:embed="rId4">
            <a:alphaModFix amt="80000"/>
          </a:blip>
          <a:srcRect b="0" l="2771" r="0" t="0"/>
          <a:stretch/>
        </p:blipFill>
        <p:spPr>
          <a:xfrm>
            <a:off x="4964550" y="2425250"/>
            <a:ext cx="1101325" cy="2028900"/>
          </a:xfrm>
          <a:prstGeom prst="rect">
            <a:avLst/>
          </a:prstGeom>
          <a:noFill/>
          <a:ln>
            <a:noFill/>
          </a:ln>
        </p:spPr>
      </p:pic>
      <p:pic>
        <p:nvPicPr>
          <p:cNvPr id="457" name="Google Shape;457;p47"/>
          <p:cNvPicPr preferRelativeResize="0"/>
          <p:nvPr/>
        </p:nvPicPr>
        <p:blipFill>
          <a:blip r:embed="rId5">
            <a:alphaModFix/>
          </a:blip>
          <a:stretch>
            <a:fillRect/>
          </a:stretch>
        </p:blipFill>
        <p:spPr>
          <a:xfrm>
            <a:off x="6134488" y="0"/>
            <a:ext cx="2754150" cy="4423124"/>
          </a:xfrm>
          <a:prstGeom prst="rect">
            <a:avLst/>
          </a:prstGeom>
          <a:noFill/>
          <a:ln>
            <a:noFill/>
          </a:ln>
        </p:spPr>
      </p:pic>
      <p:pic>
        <p:nvPicPr>
          <p:cNvPr id="458" name="Google Shape;458;p47"/>
          <p:cNvPicPr preferRelativeResize="0"/>
          <p:nvPr/>
        </p:nvPicPr>
        <p:blipFill>
          <a:blip r:embed="rId6">
            <a:alphaModFix/>
          </a:blip>
          <a:stretch>
            <a:fillRect/>
          </a:stretch>
        </p:blipFill>
        <p:spPr>
          <a:xfrm>
            <a:off x="6200700" y="4512575"/>
            <a:ext cx="2882500" cy="551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Reduction of bad days in Tardeo</a:t>
            </a:r>
            <a:endParaRPr b="1" sz="1900">
              <a:solidFill>
                <a:srgbClr val="414BB2"/>
              </a:solidFill>
            </a:endParaRPr>
          </a:p>
        </p:txBody>
      </p:sp>
      <p:sp>
        <p:nvSpPr>
          <p:cNvPr id="464" name="Google Shape;464;p48"/>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Micro- level Impact</a:t>
            </a:r>
            <a:endParaRPr b="1" sz="3200">
              <a:solidFill>
                <a:srgbClr val="051F3B"/>
              </a:solidFill>
            </a:endParaRPr>
          </a:p>
        </p:txBody>
      </p:sp>
      <p:grpSp>
        <p:nvGrpSpPr>
          <p:cNvPr id="465" name="Google Shape;465;p48"/>
          <p:cNvGrpSpPr/>
          <p:nvPr/>
        </p:nvGrpSpPr>
        <p:grpSpPr>
          <a:xfrm>
            <a:off x="357475" y="402666"/>
            <a:ext cx="8710326" cy="4547109"/>
            <a:chOff x="357475" y="402666"/>
            <a:chExt cx="8710326" cy="4547109"/>
          </a:xfrm>
        </p:grpSpPr>
        <p:grpSp>
          <p:nvGrpSpPr>
            <p:cNvPr id="466" name="Google Shape;466;p48"/>
            <p:cNvGrpSpPr/>
            <p:nvPr/>
          </p:nvGrpSpPr>
          <p:grpSpPr>
            <a:xfrm>
              <a:off x="357475" y="402666"/>
              <a:ext cx="8710326" cy="4471110"/>
              <a:chOff x="357475" y="402666"/>
              <a:chExt cx="8710326" cy="4471110"/>
            </a:xfrm>
          </p:grpSpPr>
          <p:pic>
            <p:nvPicPr>
              <p:cNvPr id="467" name="Google Shape;467;p48"/>
              <p:cNvPicPr preferRelativeResize="0"/>
              <p:nvPr/>
            </p:nvPicPr>
            <p:blipFill rotWithShape="1">
              <a:blip r:embed="rId3">
                <a:alphaModFix/>
              </a:blip>
              <a:srcRect b="0" l="9134" r="9379" t="0"/>
              <a:stretch/>
            </p:blipFill>
            <p:spPr>
              <a:xfrm>
                <a:off x="4618725" y="907325"/>
                <a:ext cx="3976124" cy="3966451"/>
              </a:xfrm>
              <a:prstGeom prst="rect">
                <a:avLst/>
              </a:prstGeom>
              <a:noFill/>
              <a:ln>
                <a:noFill/>
              </a:ln>
            </p:spPr>
          </p:pic>
          <p:pic>
            <p:nvPicPr>
              <p:cNvPr id="468" name="Google Shape;468;p48"/>
              <p:cNvPicPr preferRelativeResize="0"/>
              <p:nvPr/>
            </p:nvPicPr>
            <p:blipFill rotWithShape="1">
              <a:blip r:embed="rId4">
                <a:alphaModFix/>
              </a:blip>
              <a:srcRect b="13408" l="16915" r="20825" t="20248"/>
              <a:stretch/>
            </p:blipFill>
            <p:spPr>
              <a:xfrm>
                <a:off x="357475" y="1246225"/>
                <a:ext cx="3976124" cy="3288651"/>
              </a:xfrm>
              <a:prstGeom prst="rect">
                <a:avLst/>
              </a:prstGeom>
              <a:noFill/>
              <a:ln>
                <a:noFill/>
              </a:ln>
            </p:spPr>
          </p:pic>
          <p:pic>
            <p:nvPicPr>
              <p:cNvPr id="469" name="Google Shape;469;p48"/>
              <p:cNvPicPr preferRelativeResize="0"/>
              <p:nvPr/>
            </p:nvPicPr>
            <p:blipFill>
              <a:blip r:embed="rId5">
                <a:alphaModFix/>
              </a:blip>
              <a:stretch>
                <a:fillRect/>
              </a:stretch>
            </p:blipFill>
            <p:spPr>
              <a:xfrm>
                <a:off x="4744601" y="402666"/>
                <a:ext cx="4323200" cy="496075"/>
              </a:xfrm>
              <a:prstGeom prst="rect">
                <a:avLst/>
              </a:prstGeom>
              <a:noFill/>
              <a:ln>
                <a:noFill/>
              </a:ln>
            </p:spPr>
          </p:pic>
        </p:grpSp>
        <p:sp>
          <p:nvSpPr>
            <p:cNvPr id="470" name="Google Shape;470;p48"/>
            <p:cNvSpPr txBox="1"/>
            <p:nvPr/>
          </p:nvSpPr>
          <p:spPr>
            <a:xfrm>
              <a:off x="1544575" y="4534875"/>
              <a:ext cx="59103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14BB2"/>
                  </a:solidFill>
                  <a:latin typeface="Arial Narrow"/>
                  <a:ea typeface="Arial Narrow"/>
                  <a:cs typeface="Arial Narrow"/>
                  <a:sym typeface="Arial Narrow"/>
                </a:rPr>
                <a:t>20 </a:t>
              </a:r>
              <a:r>
                <a:rPr b="1" lang="en" sz="1600">
                  <a:solidFill>
                    <a:schemeClr val="dk1"/>
                  </a:solidFill>
                  <a:latin typeface="Arial Narrow"/>
                  <a:ea typeface="Arial Narrow"/>
                  <a:cs typeface="Arial Narrow"/>
                  <a:sym typeface="Arial Narrow"/>
                </a:rPr>
                <a:t>days floodings out of 60 days of rainfall.</a:t>
              </a:r>
              <a:endParaRPr b="1" i="1" sz="1800">
                <a:solidFill>
                  <a:srgbClr val="666666"/>
                </a:solidFill>
                <a:latin typeface="Arial Narrow"/>
                <a:ea typeface="Arial Narrow"/>
                <a:cs typeface="Arial Narrow"/>
                <a:sym typeface="Arial Narrow"/>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Reduction of bad days in Tardeo</a:t>
            </a:r>
            <a:endParaRPr b="1" sz="1900">
              <a:solidFill>
                <a:srgbClr val="414BB2"/>
              </a:solidFill>
            </a:endParaRPr>
          </a:p>
        </p:txBody>
      </p:sp>
      <p:sp>
        <p:nvSpPr>
          <p:cNvPr id="476" name="Google Shape;476;p49"/>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Micro- level Impact</a:t>
            </a:r>
            <a:endParaRPr b="1" sz="3200">
              <a:solidFill>
                <a:srgbClr val="051F3B"/>
              </a:solidFill>
            </a:endParaRPr>
          </a:p>
        </p:txBody>
      </p:sp>
      <p:pic>
        <p:nvPicPr>
          <p:cNvPr id="477" name="Google Shape;477;p49"/>
          <p:cNvPicPr preferRelativeResize="0"/>
          <p:nvPr/>
        </p:nvPicPr>
        <p:blipFill>
          <a:blip r:embed="rId3">
            <a:alphaModFix/>
          </a:blip>
          <a:stretch>
            <a:fillRect/>
          </a:stretch>
        </p:blipFill>
        <p:spPr>
          <a:xfrm rot="5400000">
            <a:off x="4772624" y="761850"/>
            <a:ext cx="5122950" cy="3619800"/>
          </a:xfrm>
          <a:prstGeom prst="rect">
            <a:avLst/>
          </a:prstGeom>
          <a:noFill/>
          <a:ln>
            <a:noFill/>
          </a:ln>
        </p:spPr>
      </p:pic>
      <p:pic>
        <p:nvPicPr>
          <p:cNvPr id="478" name="Google Shape;478;p49"/>
          <p:cNvPicPr preferRelativeResize="0"/>
          <p:nvPr/>
        </p:nvPicPr>
        <p:blipFill rotWithShape="1">
          <a:blip r:embed="rId4">
            <a:alphaModFix/>
          </a:blip>
          <a:srcRect b="15873" l="0" r="14915" t="15232"/>
          <a:stretch/>
        </p:blipFill>
        <p:spPr>
          <a:xfrm rot="5400000">
            <a:off x="7712425" y="116025"/>
            <a:ext cx="1383600" cy="1324500"/>
          </a:xfrm>
          <a:prstGeom prst="ellipse">
            <a:avLst/>
          </a:prstGeom>
          <a:noFill/>
          <a:ln>
            <a:noFill/>
          </a:ln>
        </p:spPr>
      </p:pic>
      <p:pic>
        <p:nvPicPr>
          <p:cNvPr id="479" name="Google Shape;479;p49"/>
          <p:cNvPicPr preferRelativeResize="0"/>
          <p:nvPr/>
        </p:nvPicPr>
        <p:blipFill>
          <a:blip r:embed="rId5">
            <a:alphaModFix/>
          </a:blip>
          <a:stretch>
            <a:fillRect/>
          </a:stretch>
        </p:blipFill>
        <p:spPr>
          <a:xfrm>
            <a:off x="7712581" y="86475"/>
            <a:ext cx="1383300" cy="1383600"/>
          </a:xfrm>
          <a:prstGeom prst="ellipse">
            <a:avLst/>
          </a:prstGeom>
          <a:noFill/>
          <a:ln>
            <a:noFill/>
          </a:ln>
        </p:spPr>
      </p:pic>
      <p:sp>
        <p:nvSpPr>
          <p:cNvPr id="480" name="Google Shape;480;p49"/>
          <p:cNvSpPr txBox="1"/>
          <p:nvPr/>
        </p:nvSpPr>
        <p:spPr>
          <a:xfrm>
            <a:off x="303525" y="983925"/>
            <a:ext cx="4817700" cy="22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700">
                <a:solidFill>
                  <a:schemeClr val="dk1"/>
                </a:solidFill>
                <a:latin typeface="Arial Narrow"/>
                <a:ea typeface="Arial Narrow"/>
                <a:cs typeface="Arial Narrow"/>
                <a:sym typeface="Arial Narrow"/>
              </a:rPr>
              <a:t>Input Values</a:t>
            </a:r>
            <a:endParaRPr b="1" sz="17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0"/>
              </a:spcAft>
              <a:buNone/>
            </a:pPr>
            <a:r>
              <a:rPr b="1" lang="en" sz="1700">
                <a:solidFill>
                  <a:schemeClr val="dk1"/>
                </a:solidFill>
                <a:latin typeface="Arial Narrow"/>
                <a:ea typeface="Arial Narrow"/>
                <a:cs typeface="Arial Narrow"/>
                <a:sym typeface="Arial Narrow"/>
              </a:rPr>
              <a:t>Total region area: 785398 sqm (500 m radius)</a:t>
            </a:r>
            <a:endParaRPr b="1" sz="17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0"/>
              </a:spcAft>
              <a:buNone/>
            </a:pPr>
            <a:r>
              <a:rPr b="1" lang="en" sz="1700">
                <a:solidFill>
                  <a:schemeClr val="dk1"/>
                </a:solidFill>
                <a:latin typeface="Arial Narrow"/>
                <a:ea typeface="Arial Narrow"/>
                <a:cs typeface="Arial Narrow"/>
                <a:sym typeface="Arial Narrow"/>
              </a:rPr>
              <a:t>Total Green Area: 33234.95 sqm</a:t>
            </a:r>
            <a:endParaRPr b="1" sz="17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0"/>
              </a:spcAft>
              <a:buNone/>
            </a:pPr>
            <a:r>
              <a:rPr b="1" lang="en" sz="1700">
                <a:solidFill>
                  <a:schemeClr val="dk1"/>
                </a:solidFill>
                <a:latin typeface="Arial Narrow"/>
                <a:ea typeface="Arial Narrow"/>
                <a:cs typeface="Arial Narrow"/>
                <a:sym typeface="Arial Narrow"/>
              </a:rPr>
              <a:t>Total Street Area: 201410.4 sqm</a:t>
            </a:r>
            <a:endParaRPr b="1" sz="1700">
              <a:solidFill>
                <a:schemeClr val="dk1"/>
              </a:solidFill>
              <a:latin typeface="Arial Narrow"/>
              <a:ea typeface="Arial Narrow"/>
              <a:cs typeface="Arial Narrow"/>
              <a:sym typeface="Arial Narrow"/>
            </a:endParaRPr>
          </a:p>
          <a:p>
            <a:pPr indent="0" lvl="0" marL="0" rtl="0" algn="l">
              <a:lnSpc>
                <a:spcPct val="115000"/>
              </a:lnSpc>
              <a:spcBef>
                <a:spcPts val="1200"/>
              </a:spcBef>
              <a:spcAft>
                <a:spcPts val="1200"/>
              </a:spcAft>
              <a:buNone/>
            </a:pPr>
            <a:r>
              <a:t/>
            </a:r>
            <a:endParaRPr i="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nvSpPr>
        <p:spPr>
          <a:xfrm>
            <a:off x="1583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Reduction of bad days in Tardeo</a:t>
            </a:r>
            <a:endParaRPr b="1" sz="1900">
              <a:solidFill>
                <a:srgbClr val="414BB2"/>
              </a:solidFill>
            </a:endParaRPr>
          </a:p>
        </p:txBody>
      </p:sp>
      <p:sp>
        <p:nvSpPr>
          <p:cNvPr id="486" name="Google Shape;486;p50"/>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Micro- level Impact</a:t>
            </a:r>
            <a:endParaRPr b="1" sz="3200">
              <a:solidFill>
                <a:srgbClr val="051F3B"/>
              </a:solidFill>
            </a:endParaRPr>
          </a:p>
        </p:txBody>
      </p:sp>
      <p:pic>
        <p:nvPicPr>
          <p:cNvPr id="487" name="Google Shape;487;p50"/>
          <p:cNvPicPr preferRelativeResize="0"/>
          <p:nvPr/>
        </p:nvPicPr>
        <p:blipFill>
          <a:blip r:embed="rId3">
            <a:alphaModFix/>
          </a:blip>
          <a:stretch>
            <a:fillRect/>
          </a:stretch>
        </p:blipFill>
        <p:spPr>
          <a:xfrm rot="5400000">
            <a:off x="4772624" y="761850"/>
            <a:ext cx="5122950" cy="3619800"/>
          </a:xfrm>
          <a:prstGeom prst="rect">
            <a:avLst/>
          </a:prstGeom>
          <a:noFill/>
          <a:ln>
            <a:noFill/>
          </a:ln>
        </p:spPr>
      </p:pic>
      <p:pic>
        <p:nvPicPr>
          <p:cNvPr id="488" name="Google Shape;488;p50"/>
          <p:cNvPicPr preferRelativeResize="0"/>
          <p:nvPr/>
        </p:nvPicPr>
        <p:blipFill>
          <a:blip r:embed="rId4">
            <a:alphaModFix/>
          </a:blip>
          <a:stretch>
            <a:fillRect/>
          </a:stretch>
        </p:blipFill>
        <p:spPr>
          <a:xfrm>
            <a:off x="1260450" y="1470076"/>
            <a:ext cx="2777450" cy="2607225"/>
          </a:xfrm>
          <a:prstGeom prst="rect">
            <a:avLst/>
          </a:prstGeom>
          <a:noFill/>
          <a:ln>
            <a:noFill/>
          </a:ln>
        </p:spPr>
      </p:pic>
      <p:grpSp>
        <p:nvGrpSpPr>
          <p:cNvPr id="489" name="Google Shape;489;p50"/>
          <p:cNvGrpSpPr/>
          <p:nvPr/>
        </p:nvGrpSpPr>
        <p:grpSpPr>
          <a:xfrm>
            <a:off x="3997525" y="2390550"/>
            <a:ext cx="2249100" cy="1674600"/>
            <a:chOff x="3997525" y="2390550"/>
            <a:chExt cx="2249100" cy="1674600"/>
          </a:xfrm>
        </p:grpSpPr>
        <p:sp>
          <p:nvSpPr>
            <p:cNvPr id="490" name="Google Shape;490;p50"/>
            <p:cNvSpPr/>
            <p:nvPr/>
          </p:nvSpPr>
          <p:spPr>
            <a:xfrm>
              <a:off x="3997525" y="2390550"/>
              <a:ext cx="150000" cy="1305300"/>
            </a:xfrm>
            <a:prstGeom prst="rightBracket">
              <a:avLst>
                <a:gd fmla="val 8333" name="adj"/>
              </a:avLst>
            </a:prstGeom>
            <a:noFill/>
            <a:ln cap="flat" cmpd="sng" w="19050">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50"/>
            <p:cNvSpPr txBox="1"/>
            <p:nvPr/>
          </p:nvSpPr>
          <p:spPr>
            <a:xfrm>
              <a:off x="4147525" y="2610575"/>
              <a:ext cx="1272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latin typeface="Arial Narrow"/>
                  <a:ea typeface="Arial Narrow"/>
                  <a:cs typeface="Arial Narrow"/>
                  <a:sym typeface="Arial Narrow"/>
                </a:rPr>
                <a:t>SIGNIFICANT </a:t>
              </a:r>
              <a:r>
                <a:rPr b="1" lang="en" sz="1200">
                  <a:solidFill>
                    <a:schemeClr val="dk1"/>
                  </a:solidFill>
                  <a:latin typeface="Arial Narrow"/>
                  <a:ea typeface="Arial Narrow"/>
                  <a:cs typeface="Arial Narrow"/>
                  <a:sym typeface="Arial Narrow"/>
                </a:rPr>
                <a:t>IMPROVEMENT</a:t>
              </a:r>
              <a:r>
                <a:rPr b="1" lang="en" sz="1200">
                  <a:solidFill>
                    <a:schemeClr val="dk1"/>
                  </a:solidFill>
                  <a:latin typeface="Arial Narrow"/>
                  <a:ea typeface="Arial Narrow"/>
                  <a:cs typeface="Arial Narrow"/>
                  <a:sym typeface="Arial Narrow"/>
                </a:rPr>
                <a:t> </a:t>
              </a:r>
              <a:endParaRPr b="1" sz="1200">
                <a:solidFill>
                  <a:schemeClr val="dk1"/>
                </a:solidFill>
                <a:latin typeface="Arial Narrow"/>
                <a:ea typeface="Arial Narrow"/>
                <a:cs typeface="Arial Narrow"/>
                <a:sym typeface="Arial Narrow"/>
              </a:endParaRPr>
            </a:p>
          </p:txBody>
        </p:sp>
        <p:sp>
          <p:nvSpPr>
            <p:cNvPr id="492" name="Google Shape;492;p50"/>
            <p:cNvSpPr/>
            <p:nvPr/>
          </p:nvSpPr>
          <p:spPr>
            <a:xfrm>
              <a:off x="3997525" y="3695850"/>
              <a:ext cx="150000" cy="264600"/>
            </a:xfrm>
            <a:prstGeom prst="rightBracket">
              <a:avLst>
                <a:gd fmla="val 8333" name="adj"/>
              </a:avLst>
            </a:prstGeom>
            <a:noFill/>
            <a:ln cap="flat" cmpd="sng" w="19050">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50"/>
            <p:cNvSpPr txBox="1"/>
            <p:nvPr/>
          </p:nvSpPr>
          <p:spPr>
            <a:xfrm>
              <a:off x="4147525" y="3695850"/>
              <a:ext cx="2099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latin typeface="Arial Narrow"/>
                  <a:ea typeface="Arial Narrow"/>
                  <a:cs typeface="Arial Narrow"/>
                  <a:sym typeface="Arial Narrow"/>
                </a:rPr>
                <a:t>PREVENTION</a:t>
              </a:r>
              <a:endParaRPr b="1" sz="1200">
                <a:solidFill>
                  <a:schemeClr val="dk1"/>
                </a:solidFill>
                <a:latin typeface="Arial Narrow"/>
                <a:ea typeface="Arial Narrow"/>
                <a:cs typeface="Arial Narrow"/>
                <a:sym typeface="Arial Narro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51"/>
          <p:cNvGrpSpPr/>
          <p:nvPr/>
        </p:nvGrpSpPr>
        <p:grpSpPr>
          <a:xfrm>
            <a:off x="-3255726" y="0"/>
            <a:ext cx="12399726" cy="5133225"/>
            <a:chOff x="-3255726" y="0"/>
            <a:chExt cx="12399726" cy="5133225"/>
          </a:xfrm>
        </p:grpSpPr>
        <p:pic>
          <p:nvPicPr>
            <p:cNvPr id="499" name="Google Shape;499;p51"/>
            <p:cNvPicPr preferRelativeResize="0"/>
            <p:nvPr/>
          </p:nvPicPr>
          <p:blipFill>
            <a:blip r:embed="rId3">
              <a:alphaModFix/>
            </a:blip>
            <a:stretch>
              <a:fillRect/>
            </a:stretch>
          </p:blipFill>
          <p:spPr>
            <a:xfrm rot="5400000">
              <a:off x="-4007301" y="761850"/>
              <a:ext cx="5122950" cy="3619800"/>
            </a:xfrm>
            <a:prstGeom prst="rect">
              <a:avLst/>
            </a:prstGeom>
            <a:noFill/>
            <a:ln>
              <a:noFill/>
            </a:ln>
          </p:spPr>
        </p:pic>
        <p:pic>
          <p:nvPicPr>
            <p:cNvPr id="500" name="Google Shape;500;p51"/>
            <p:cNvPicPr preferRelativeResize="0"/>
            <p:nvPr/>
          </p:nvPicPr>
          <p:blipFill>
            <a:blip r:embed="rId4">
              <a:alphaModFix/>
            </a:blip>
            <a:stretch>
              <a:fillRect/>
            </a:stretch>
          </p:blipFill>
          <p:spPr>
            <a:xfrm rot="5400000">
              <a:off x="4772624" y="761850"/>
              <a:ext cx="5122950" cy="3619800"/>
            </a:xfrm>
            <a:prstGeom prst="rect">
              <a:avLst/>
            </a:prstGeom>
            <a:noFill/>
            <a:ln>
              <a:noFill/>
            </a:ln>
          </p:spPr>
        </p:pic>
        <p:pic>
          <p:nvPicPr>
            <p:cNvPr id="501" name="Google Shape;501;p51"/>
            <p:cNvPicPr preferRelativeResize="0"/>
            <p:nvPr/>
          </p:nvPicPr>
          <p:blipFill>
            <a:blip r:embed="rId5">
              <a:alphaModFix/>
            </a:blip>
            <a:stretch>
              <a:fillRect/>
            </a:stretch>
          </p:blipFill>
          <p:spPr>
            <a:xfrm>
              <a:off x="934900" y="1424726"/>
              <a:ext cx="2777450" cy="2607225"/>
            </a:xfrm>
            <a:prstGeom prst="rect">
              <a:avLst/>
            </a:prstGeom>
            <a:noFill/>
            <a:ln>
              <a:noFill/>
            </a:ln>
          </p:spPr>
        </p:pic>
        <p:grpSp>
          <p:nvGrpSpPr>
            <p:cNvPr id="502" name="Google Shape;502;p51"/>
            <p:cNvGrpSpPr/>
            <p:nvPr/>
          </p:nvGrpSpPr>
          <p:grpSpPr>
            <a:xfrm>
              <a:off x="3671975" y="2345200"/>
              <a:ext cx="2249100" cy="1674600"/>
              <a:chOff x="3997525" y="2390550"/>
              <a:chExt cx="2249100" cy="1674600"/>
            </a:xfrm>
          </p:grpSpPr>
          <p:sp>
            <p:nvSpPr>
              <p:cNvPr id="503" name="Google Shape;503;p51"/>
              <p:cNvSpPr/>
              <p:nvPr/>
            </p:nvSpPr>
            <p:spPr>
              <a:xfrm>
                <a:off x="3997525" y="2390550"/>
                <a:ext cx="150000" cy="1305300"/>
              </a:xfrm>
              <a:prstGeom prst="rightBracket">
                <a:avLst>
                  <a:gd fmla="val 8333" name="adj"/>
                </a:avLst>
              </a:prstGeom>
              <a:noFill/>
              <a:ln cap="flat" cmpd="sng" w="19050">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51"/>
              <p:cNvSpPr txBox="1"/>
              <p:nvPr/>
            </p:nvSpPr>
            <p:spPr>
              <a:xfrm>
                <a:off x="4147525" y="2610575"/>
                <a:ext cx="1272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latin typeface="Arial Narrow"/>
                    <a:ea typeface="Arial Narrow"/>
                    <a:cs typeface="Arial Narrow"/>
                    <a:sym typeface="Arial Narrow"/>
                  </a:rPr>
                  <a:t>SIGNIFICANT IMPROVEMENT </a:t>
                </a:r>
                <a:endParaRPr b="1" sz="1200">
                  <a:solidFill>
                    <a:schemeClr val="dk1"/>
                  </a:solidFill>
                  <a:latin typeface="Arial Narrow"/>
                  <a:ea typeface="Arial Narrow"/>
                  <a:cs typeface="Arial Narrow"/>
                  <a:sym typeface="Arial Narrow"/>
                </a:endParaRPr>
              </a:p>
            </p:txBody>
          </p:sp>
          <p:sp>
            <p:nvSpPr>
              <p:cNvPr id="505" name="Google Shape;505;p51"/>
              <p:cNvSpPr/>
              <p:nvPr/>
            </p:nvSpPr>
            <p:spPr>
              <a:xfrm>
                <a:off x="3997525" y="3695850"/>
                <a:ext cx="150000" cy="264600"/>
              </a:xfrm>
              <a:prstGeom prst="rightBracket">
                <a:avLst>
                  <a:gd fmla="val 8333" name="adj"/>
                </a:avLst>
              </a:prstGeom>
              <a:noFill/>
              <a:ln cap="flat" cmpd="sng" w="19050">
                <a:solidFill>
                  <a:srgbClr val="414B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51"/>
              <p:cNvSpPr txBox="1"/>
              <p:nvPr/>
            </p:nvSpPr>
            <p:spPr>
              <a:xfrm>
                <a:off x="4147525" y="3695850"/>
                <a:ext cx="2099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latin typeface="Arial Narrow"/>
                    <a:ea typeface="Arial Narrow"/>
                    <a:cs typeface="Arial Narrow"/>
                    <a:sym typeface="Arial Narrow"/>
                  </a:rPr>
                  <a:t>PREVENTION</a:t>
                </a:r>
                <a:endParaRPr b="1" sz="1200">
                  <a:solidFill>
                    <a:schemeClr val="dk1"/>
                  </a:solidFill>
                  <a:latin typeface="Arial Narrow"/>
                  <a:ea typeface="Arial Narrow"/>
                  <a:cs typeface="Arial Narrow"/>
                  <a:sym typeface="Arial Narrow"/>
                </a:endParaRPr>
              </a:p>
            </p:txBody>
          </p:sp>
        </p:grpSp>
        <p:pic>
          <p:nvPicPr>
            <p:cNvPr id="507" name="Google Shape;507;p51"/>
            <p:cNvPicPr preferRelativeResize="0"/>
            <p:nvPr/>
          </p:nvPicPr>
          <p:blipFill>
            <a:blip r:embed="rId6">
              <a:alphaModFix/>
            </a:blip>
            <a:stretch>
              <a:fillRect/>
            </a:stretch>
          </p:blipFill>
          <p:spPr>
            <a:xfrm>
              <a:off x="-2870149" y="1101575"/>
              <a:ext cx="2717700" cy="2718300"/>
            </a:xfrm>
            <a:prstGeom prst="ellipse">
              <a:avLst/>
            </a:prstGeom>
            <a:noFill/>
            <a:ln>
              <a:noFill/>
            </a:ln>
            <a:effectLst>
              <a:outerShdw blurRad="57150" rotWithShape="0" algn="bl" dir="5400000" dist="19050">
                <a:srgbClr val="000000">
                  <a:alpha val="50000"/>
                </a:srgbClr>
              </a:outerShdw>
            </a:effectLst>
          </p:spPr>
        </p:pic>
        <p:sp>
          <p:nvSpPr>
            <p:cNvPr id="508" name="Google Shape;508;p51"/>
            <p:cNvSpPr/>
            <p:nvPr/>
          </p:nvSpPr>
          <p:spPr>
            <a:xfrm>
              <a:off x="-2965325" y="1101575"/>
              <a:ext cx="2812800" cy="2771400"/>
            </a:xfrm>
            <a:prstGeom prst="ellipse">
              <a:avLst/>
            </a:prstGeom>
            <a:noFill/>
            <a:ln cap="flat" cmpd="sng" w="152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51"/>
            <p:cNvSpPr txBox="1"/>
            <p:nvPr/>
          </p:nvSpPr>
          <p:spPr>
            <a:xfrm>
              <a:off x="-3255725" y="10275"/>
              <a:ext cx="36198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highlight>
                    <a:schemeClr val="lt1"/>
                  </a:highlight>
                  <a:latin typeface="Roboto Condensed"/>
                  <a:ea typeface="Roboto Condensed"/>
                  <a:cs typeface="Roboto Condensed"/>
                  <a:sym typeface="Roboto Condensed"/>
                </a:rPr>
                <a:t> </a:t>
              </a:r>
              <a:r>
                <a:rPr b="1" lang="en" sz="1900">
                  <a:solidFill>
                    <a:srgbClr val="414BB2"/>
                  </a:solidFill>
                  <a:highlight>
                    <a:schemeClr val="lt1"/>
                  </a:highlight>
                  <a:latin typeface="Roboto Condensed"/>
                  <a:ea typeface="Roboto Condensed"/>
                  <a:cs typeface="Roboto Condensed"/>
                  <a:sym typeface="Roboto Condensed"/>
                </a:rPr>
                <a:t>Nana Chowk, Tardeo</a:t>
              </a:r>
              <a:endParaRPr b="1" sz="1900">
                <a:solidFill>
                  <a:srgbClr val="414BB2"/>
                </a:solidFill>
                <a:highlight>
                  <a:schemeClr val="lt1"/>
                </a:highlight>
              </a:endParaRPr>
            </a:p>
          </p:txBody>
        </p:sp>
        <p:sp>
          <p:nvSpPr>
            <p:cNvPr id="510" name="Google Shape;510;p51"/>
            <p:cNvSpPr txBox="1"/>
            <p:nvPr/>
          </p:nvSpPr>
          <p:spPr>
            <a:xfrm>
              <a:off x="5524200" y="0"/>
              <a:ext cx="36198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highlight>
                    <a:schemeClr val="lt1"/>
                  </a:highlight>
                  <a:latin typeface="Roboto Condensed"/>
                  <a:ea typeface="Roboto Condensed"/>
                  <a:cs typeface="Roboto Condensed"/>
                  <a:sym typeface="Roboto Condensed"/>
                </a:rPr>
                <a:t> </a:t>
              </a:r>
              <a:r>
                <a:rPr b="1" lang="en" sz="1900">
                  <a:solidFill>
                    <a:srgbClr val="414BB2"/>
                  </a:solidFill>
                  <a:highlight>
                    <a:schemeClr val="lt1"/>
                  </a:highlight>
                  <a:latin typeface="Roboto Condensed"/>
                  <a:ea typeface="Roboto Condensed"/>
                  <a:cs typeface="Roboto Condensed"/>
                  <a:sym typeface="Roboto Condensed"/>
                </a:rPr>
                <a:t>Nana Chowk, 500 m radius region</a:t>
              </a:r>
              <a:endParaRPr b="1" sz="1900">
                <a:solidFill>
                  <a:srgbClr val="414BB2"/>
                </a:solidFill>
                <a:highlight>
                  <a:schemeClr val="lt1"/>
                </a:high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202425" y="138450"/>
            <a:ext cx="902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why</a:t>
            </a:r>
            <a:endParaRPr b="1" sz="3200">
              <a:solidFill>
                <a:srgbClr val="051F3B"/>
              </a:solidFill>
            </a:endParaRPr>
          </a:p>
        </p:txBody>
      </p:sp>
      <p:sp>
        <p:nvSpPr>
          <p:cNvPr id="95" name="Google Shape;95;p16"/>
          <p:cNvSpPr txBox="1"/>
          <p:nvPr/>
        </p:nvSpPr>
        <p:spPr>
          <a:xfrm>
            <a:off x="148750" y="473350"/>
            <a:ext cx="1199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Floods</a:t>
            </a:r>
            <a:endParaRPr b="1" sz="1900">
              <a:solidFill>
                <a:srgbClr val="414BB2"/>
              </a:solidFill>
            </a:endParaRPr>
          </a:p>
        </p:txBody>
      </p:sp>
      <p:sp>
        <p:nvSpPr>
          <p:cNvPr id="96" name="Google Shape;96;p16"/>
          <p:cNvSpPr txBox="1"/>
          <p:nvPr/>
        </p:nvSpPr>
        <p:spPr>
          <a:xfrm>
            <a:off x="924100" y="40575"/>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97" name="Google Shape;97;p16"/>
          <p:cNvSpPr txBox="1"/>
          <p:nvPr/>
        </p:nvSpPr>
        <p:spPr>
          <a:xfrm>
            <a:off x="1572375" y="1901475"/>
            <a:ext cx="6465300" cy="169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chemeClr val="dk1"/>
                </a:solidFill>
                <a:latin typeface="Roboto Condensed"/>
                <a:ea typeface="Roboto Condensed"/>
                <a:cs typeface="Roboto Condensed"/>
                <a:sym typeface="Roboto Condensed"/>
              </a:rPr>
              <a:t>From 1920 to 2020, out of total 15,406 natural disasters, hydrological disasters have been the highest accounting for </a:t>
            </a:r>
            <a:r>
              <a:rPr b="1" lang="en" sz="1900">
                <a:solidFill>
                  <a:srgbClr val="414BB2"/>
                </a:solidFill>
                <a:latin typeface="Roboto Condensed"/>
                <a:ea typeface="Roboto Condensed"/>
                <a:cs typeface="Roboto Condensed"/>
                <a:sym typeface="Roboto Condensed"/>
              </a:rPr>
              <a:t>42%</a:t>
            </a:r>
            <a:r>
              <a:rPr b="1" lang="en" sz="1900">
                <a:solidFill>
                  <a:schemeClr val="dk1"/>
                </a:solidFill>
                <a:latin typeface="Roboto Condensed"/>
                <a:ea typeface="Roboto Condensed"/>
                <a:cs typeface="Roboto Condensed"/>
                <a:sym typeface="Roboto Condensed"/>
              </a:rPr>
              <a:t>, amongst which floods have the highest percentage of </a:t>
            </a:r>
            <a:r>
              <a:rPr b="1" lang="en" sz="1900">
                <a:solidFill>
                  <a:srgbClr val="414BB2"/>
                </a:solidFill>
                <a:latin typeface="Roboto Condensed"/>
                <a:ea typeface="Roboto Condensed"/>
                <a:cs typeface="Roboto Condensed"/>
                <a:sym typeface="Roboto Condensed"/>
              </a:rPr>
              <a:t>34.8%.</a:t>
            </a:r>
            <a:endParaRPr b="1" sz="1900">
              <a:solidFill>
                <a:srgbClr val="414BB2"/>
              </a:solidFill>
            </a:endParaRPr>
          </a:p>
        </p:txBody>
      </p:sp>
      <p:pic>
        <p:nvPicPr>
          <p:cNvPr id="98" name="Google Shape;98;p16"/>
          <p:cNvPicPr preferRelativeResize="0"/>
          <p:nvPr/>
        </p:nvPicPr>
        <p:blipFill rotWithShape="1">
          <a:blip r:embed="rId3">
            <a:alphaModFix/>
          </a:blip>
          <a:srcRect b="0" l="0" r="0" t="18923"/>
          <a:stretch/>
        </p:blipFill>
        <p:spPr>
          <a:xfrm>
            <a:off x="4830175" y="3246050"/>
            <a:ext cx="4269952" cy="1928801"/>
          </a:xfrm>
          <a:prstGeom prst="rect">
            <a:avLst/>
          </a:prstGeom>
          <a:noFill/>
          <a:ln>
            <a:noFill/>
          </a:ln>
        </p:spPr>
      </p:pic>
      <p:pic>
        <p:nvPicPr>
          <p:cNvPr id="99" name="Google Shape;99;p16"/>
          <p:cNvPicPr preferRelativeResize="0"/>
          <p:nvPr/>
        </p:nvPicPr>
        <p:blipFill rotWithShape="1">
          <a:blip r:embed="rId3">
            <a:alphaModFix/>
          </a:blip>
          <a:srcRect b="79762" l="0" r="0" t="10755"/>
          <a:stretch/>
        </p:blipFill>
        <p:spPr>
          <a:xfrm>
            <a:off x="4874050" y="4917925"/>
            <a:ext cx="4269952" cy="225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2"/>
          <p:cNvSpPr txBox="1"/>
          <p:nvPr/>
        </p:nvSpPr>
        <p:spPr>
          <a:xfrm>
            <a:off x="234575" y="429150"/>
            <a:ext cx="5545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what next</a:t>
            </a:r>
            <a:endParaRPr b="1" sz="1900">
              <a:solidFill>
                <a:srgbClr val="414BB2"/>
              </a:solidFill>
            </a:endParaRPr>
          </a:p>
        </p:txBody>
      </p:sp>
      <p:sp>
        <p:nvSpPr>
          <p:cNvPr id="516" name="Google Shape;516;p52"/>
          <p:cNvSpPr txBox="1"/>
          <p:nvPr/>
        </p:nvSpPr>
        <p:spPr>
          <a:xfrm>
            <a:off x="202425" y="1384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Future</a:t>
            </a:r>
            <a:r>
              <a:rPr b="1" lang="en" sz="2800">
                <a:solidFill>
                  <a:srgbClr val="051F3B"/>
                </a:solidFill>
                <a:latin typeface="Roboto Condensed"/>
                <a:ea typeface="Roboto Condensed"/>
                <a:cs typeface="Roboto Condensed"/>
                <a:sym typeface="Roboto Condensed"/>
              </a:rPr>
              <a:t> Possibilities</a:t>
            </a:r>
            <a:endParaRPr b="1" sz="3200">
              <a:solidFill>
                <a:srgbClr val="051F3B"/>
              </a:solidFill>
            </a:endParaRPr>
          </a:p>
        </p:txBody>
      </p:sp>
      <p:pic>
        <p:nvPicPr>
          <p:cNvPr id="517" name="Google Shape;517;p52"/>
          <p:cNvPicPr preferRelativeResize="0"/>
          <p:nvPr/>
        </p:nvPicPr>
        <p:blipFill>
          <a:blip r:embed="rId3">
            <a:alphaModFix/>
          </a:blip>
          <a:stretch>
            <a:fillRect/>
          </a:stretch>
        </p:blipFill>
        <p:spPr>
          <a:xfrm rot="5400000">
            <a:off x="4772624" y="761850"/>
            <a:ext cx="5122950" cy="3619800"/>
          </a:xfrm>
          <a:prstGeom prst="rect">
            <a:avLst/>
          </a:prstGeom>
          <a:noFill/>
          <a:ln>
            <a:noFill/>
          </a:ln>
        </p:spPr>
      </p:pic>
      <p:pic>
        <p:nvPicPr>
          <p:cNvPr id="518" name="Google Shape;518;p52"/>
          <p:cNvPicPr preferRelativeResize="0"/>
          <p:nvPr/>
        </p:nvPicPr>
        <p:blipFill>
          <a:blip r:embed="rId4">
            <a:alphaModFix/>
          </a:blip>
          <a:stretch>
            <a:fillRect/>
          </a:stretch>
        </p:blipFill>
        <p:spPr>
          <a:xfrm>
            <a:off x="1491625" y="1369226"/>
            <a:ext cx="2777450" cy="2607225"/>
          </a:xfrm>
          <a:prstGeom prst="rect">
            <a:avLst/>
          </a:prstGeom>
          <a:noFill/>
          <a:ln>
            <a:noFill/>
          </a:ln>
        </p:spPr>
      </p:pic>
      <p:pic>
        <p:nvPicPr>
          <p:cNvPr id="519" name="Google Shape;519;p52"/>
          <p:cNvPicPr preferRelativeResize="0"/>
          <p:nvPr/>
        </p:nvPicPr>
        <p:blipFill rotWithShape="1">
          <a:blip r:embed="rId5">
            <a:alphaModFix amt="80000"/>
          </a:blip>
          <a:srcRect b="0" l="2771" r="0" t="0"/>
          <a:stretch/>
        </p:blipFill>
        <p:spPr>
          <a:xfrm>
            <a:off x="1640875" y="2033950"/>
            <a:ext cx="2495900" cy="1522700"/>
          </a:xfrm>
          <a:prstGeom prst="rect">
            <a:avLst/>
          </a:prstGeom>
          <a:noFill/>
          <a:ln>
            <a:noFill/>
          </a:ln>
        </p:spPr>
      </p:pic>
      <p:pic>
        <p:nvPicPr>
          <p:cNvPr id="520" name="Google Shape;520;p52"/>
          <p:cNvPicPr preferRelativeResize="0"/>
          <p:nvPr/>
        </p:nvPicPr>
        <p:blipFill rotWithShape="1">
          <a:blip r:embed="rId5">
            <a:alphaModFix amt="80000"/>
          </a:blip>
          <a:srcRect b="0" l="2771" r="0" t="0"/>
          <a:stretch/>
        </p:blipFill>
        <p:spPr>
          <a:xfrm>
            <a:off x="5524200" y="0"/>
            <a:ext cx="3619800" cy="5143500"/>
          </a:xfrm>
          <a:prstGeom prst="rect">
            <a:avLst/>
          </a:prstGeom>
          <a:noFill/>
          <a:ln>
            <a:noFill/>
          </a:ln>
        </p:spPr>
      </p:pic>
      <p:pic>
        <p:nvPicPr>
          <p:cNvPr id="521" name="Google Shape;521;p52"/>
          <p:cNvPicPr preferRelativeResize="0"/>
          <p:nvPr/>
        </p:nvPicPr>
        <p:blipFill>
          <a:blip r:embed="rId6">
            <a:alphaModFix/>
          </a:blip>
          <a:stretch>
            <a:fillRect/>
          </a:stretch>
        </p:blipFill>
        <p:spPr>
          <a:xfrm>
            <a:off x="4770400" y="581550"/>
            <a:ext cx="5127398" cy="3505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3"/>
          <p:cNvPicPr preferRelativeResize="0"/>
          <p:nvPr/>
        </p:nvPicPr>
        <p:blipFill>
          <a:blip r:embed="rId3">
            <a:alphaModFix/>
          </a:blip>
          <a:stretch>
            <a:fillRect/>
          </a:stretch>
        </p:blipFill>
        <p:spPr>
          <a:xfrm>
            <a:off x="1097450" y="398405"/>
            <a:ext cx="1464975" cy="1882725"/>
          </a:xfrm>
          <a:prstGeom prst="rect">
            <a:avLst/>
          </a:prstGeom>
          <a:noFill/>
          <a:ln>
            <a:noFill/>
          </a:ln>
        </p:spPr>
      </p:pic>
      <p:pic>
        <p:nvPicPr>
          <p:cNvPr id="527" name="Google Shape;527;p53"/>
          <p:cNvPicPr preferRelativeResize="0"/>
          <p:nvPr/>
        </p:nvPicPr>
        <p:blipFill>
          <a:blip r:embed="rId4">
            <a:alphaModFix/>
          </a:blip>
          <a:stretch>
            <a:fillRect/>
          </a:stretch>
        </p:blipFill>
        <p:spPr>
          <a:xfrm>
            <a:off x="960433" y="2628213"/>
            <a:ext cx="1738992" cy="1882725"/>
          </a:xfrm>
          <a:prstGeom prst="rect">
            <a:avLst/>
          </a:prstGeom>
          <a:noFill/>
          <a:ln>
            <a:noFill/>
          </a:ln>
        </p:spPr>
      </p:pic>
      <p:pic>
        <p:nvPicPr>
          <p:cNvPr id="528" name="Google Shape;528;p53"/>
          <p:cNvPicPr preferRelativeResize="0"/>
          <p:nvPr/>
        </p:nvPicPr>
        <p:blipFill>
          <a:blip r:embed="rId5">
            <a:alphaModFix/>
          </a:blip>
          <a:stretch>
            <a:fillRect/>
          </a:stretch>
        </p:blipFill>
        <p:spPr>
          <a:xfrm>
            <a:off x="3829375" y="398400"/>
            <a:ext cx="2065325" cy="2029424"/>
          </a:xfrm>
          <a:prstGeom prst="rect">
            <a:avLst/>
          </a:prstGeom>
          <a:noFill/>
          <a:ln>
            <a:noFill/>
          </a:ln>
        </p:spPr>
      </p:pic>
      <p:pic>
        <p:nvPicPr>
          <p:cNvPr id="529" name="Google Shape;529;p53"/>
          <p:cNvPicPr preferRelativeResize="0"/>
          <p:nvPr/>
        </p:nvPicPr>
        <p:blipFill>
          <a:blip r:embed="rId6">
            <a:alphaModFix/>
          </a:blip>
          <a:stretch>
            <a:fillRect/>
          </a:stretch>
        </p:blipFill>
        <p:spPr>
          <a:xfrm>
            <a:off x="4063975" y="2705550"/>
            <a:ext cx="1596125" cy="1951900"/>
          </a:xfrm>
          <a:prstGeom prst="rect">
            <a:avLst/>
          </a:prstGeom>
          <a:noFill/>
          <a:ln>
            <a:noFill/>
          </a:ln>
        </p:spPr>
      </p:pic>
      <p:pic>
        <p:nvPicPr>
          <p:cNvPr id="530" name="Google Shape;530;p53"/>
          <p:cNvPicPr preferRelativeResize="0"/>
          <p:nvPr/>
        </p:nvPicPr>
        <p:blipFill>
          <a:blip r:embed="rId7">
            <a:alphaModFix/>
          </a:blip>
          <a:stretch>
            <a:fillRect/>
          </a:stretch>
        </p:blipFill>
        <p:spPr>
          <a:xfrm>
            <a:off x="6557375" y="1414775"/>
            <a:ext cx="2265399" cy="2226024"/>
          </a:xfrm>
          <a:prstGeom prst="rect">
            <a:avLst/>
          </a:prstGeom>
          <a:noFill/>
          <a:ln>
            <a:noFill/>
          </a:ln>
        </p:spPr>
      </p:pic>
      <p:sp>
        <p:nvSpPr>
          <p:cNvPr id="531" name="Google Shape;531;p53"/>
          <p:cNvSpPr/>
          <p:nvPr/>
        </p:nvSpPr>
        <p:spPr>
          <a:xfrm>
            <a:off x="422975" y="177625"/>
            <a:ext cx="6158875" cy="4753250"/>
          </a:xfrm>
          <a:custGeom>
            <a:rect b="b" l="l" r="r" t="t"/>
            <a:pathLst>
              <a:path extrusionOk="0" h="190130" w="246355">
                <a:moveTo>
                  <a:pt x="0" y="6288"/>
                </a:moveTo>
                <a:lnTo>
                  <a:pt x="0" y="190130"/>
                </a:lnTo>
                <a:lnTo>
                  <a:pt x="113930" y="190130"/>
                </a:lnTo>
                <a:lnTo>
                  <a:pt x="113930" y="0"/>
                </a:lnTo>
                <a:lnTo>
                  <a:pt x="235628" y="0"/>
                </a:lnTo>
                <a:lnTo>
                  <a:pt x="235628" y="93955"/>
                </a:lnTo>
                <a:lnTo>
                  <a:pt x="246355" y="93955"/>
                </a:lnTo>
              </a:path>
            </a:pathLst>
          </a:custGeom>
          <a:noFill/>
          <a:ln cap="flat" cmpd="sng" w="38100">
            <a:solidFill>
              <a:srgbClr val="414BB2"/>
            </a:solidFill>
            <a:prstDash val="lgDash"/>
            <a:round/>
            <a:headEnd len="med" w="med" type="none"/>
            <a:tailEnd len="med" w="med" type="none"/>
          </a:ln>
        </p:spPr>
      </p:sp>
      <p:cxnSp>
        <p:nvCxnSpPr>
          <p:cNvPr id="532" name="Google Shape;532;p53"/>
          <p:cNvCxnSpPr>
            <a:stCxn id="526" idx="1"/>
          </p:cNvCxnSpPr>
          <p:nvPr/>
        </p:nvCxnSpPr>
        <p:spPr>
          <a:xfrm flipH="1">
            <a:off x="423050" y="1339768"/>
            <a:ext cx="674400" cy="3000"/>
          </a:xfrm>
          <a:prstGeom prst="straightConnector1">
            <a:avLst/>
          </a:prstGeom>
          <a:noFill/>
          <a:ln cap="flat" cmpd="sng" w="9525">
            <a:solidFill>
              <a:schemeClr val="dk2"/>
            </a:solidFill>
            <a:prstDash val="solid"/>
            <a:round/>
            <a:headEnd len="med" w="med" type="oval"/>
            <a:tailEnd len="med" w="med" type="none"/>
          </a:ln>
        </p:spPr>
      </p:cxnSp>
      <p:cxnSp>
        <p:nvCxnSpPr>
          <p:cNvPr id="533" name="Google Shape;533;p53"/>
          <p:cNvCxnSpPr>
            <a:stCxn id="527" idx="1"/>
          </p:cNvCxnSpPr>
          <p:nvPr/>
        </p:nvCxnSpPr>
        <p:spPr>
          <a:xfrm flipH="1">
            <a:off x="432133" y="3569575"/>
            <a:ext cx="528300" cy="10200"/>
          </a:xfrm>
          <a:prstGeom prst="straightConnector1">
            <a:avLst/>
          </a:prstGeom>
          <a:noFill/>
          <a:ln cap="flat" cmpd="sng" w="9525">
            <a:solidFill>
              <a:schemeClr val="dk2"/>
            </a:solidFill>
            <a:prstDash val="solid"/>
            <a:round/>
            <a:headEnd len="med" w="med" type="oval"/>
            <a:tailEnd len="med" w="med" type="none"/>
          </a:ln>
        </p:spPr>
      </p:cxnSp>
      <p:cxnSp>
        <p:nvCxnSpPr>
          <p:cNvPr id="534" name="Google Shape;534;p53"/>
          <p:cNvCxnSpPr>
            <a:stCxn id="528" idx="1"/>
          </p:cNvCxnSpPr>
          <p:nvPr/>
        </p:nvCxnSpPr>
        <p:spPr>
          <a:xfrm rot="10800000">
            <a:off x="3262075" y="1413112"/>
            <a:ext cx="567300" cy="0"/>
          </a:xfrm>
          <a:prstGeom prst="straightConnector1">
            <a:avLst/>
          </a:prstGeom>
          <a:noFill/>
          <a:ln cap="flat" cmpd="sng" w="9525">
            <a:solidFill>
              <a:schemeClr val="dk2"/>
            </a:solidFill>
            <a:prstDash val="solid"/>
            <a:round/>
            <a:headEnd len="med" w="med" type="oval"/>
            <a:tailEnd len="med" w="med" type="none"/>
          </a:ln>
        </p:spPr>
      </p:cxnSp>
      <p:cxnSp>
        <p:nvCxnSpPr>
          <p:cNvPr id="535" name="Google Shape;535;p53"/>
          <p:cNvCxnSpPr>
            <a:stCxn id="529" idx="1"/>
          </p:cNvCxnSpPr>
          <p:nvPr/>
        </p:nvCxnSpPr>
        <p:spPr>
          <a:xfrm rot="10800000">
            <a:off x="3274075" y="3675501"/>
            <a:ext cx="789900" cy="6000"/>
          </a:xfrm>
          <a:prstGeom prst="straightConnector1">
            <a:avLst/>
          </a:prstGeom>
          <a:noFill/>
          <a:ln cap="flat" cmpd="sng" w="9525">
            <a:solidFill>
              <a:schemeClr val="dk2"/>
            </a:solidFill>
            <a:prstDash val="solid"/>
            <a:round/>
            <a:headEnd len="med" w="med" type="oval"/>
            <a:tailEnd len="med" w="med" type="none"/>
          </a:ln>
        </p:spPr>
      </p:cxnSp>
      <p:sp>
        <p:nvSpPr>
          <p:cNvPr id="536" name="Google Shape;536;p53"/>
          <p:cNvSpPr txBox="1"/>
          <p:nvPr/>
        </p:nvSpPr>
        <p:spPr>
          <a:xfrm>
            <a:off x="716025" y="1996725"/>
            <a:ext cx="2404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dk1"/>
                </a:solidFill>
                <a:highlight>
                  <a:schemeClr val="lt1"/>
                </a:highlight>
                <a:latin typeface="Arial Narrow"/>
                <a:ea typeface="Arial Narrow"/>
                <a:cs typeface="Arial Narrow"/>
                <a:sym typeface="Arial Narrow"/>
              </a:rPr>
              <a:t>Analyze Road Intersections</a:t>
            </a:r>
            <a:endParaRPr i="1" sz="1700">
              <a:solidFill>
                <a:schemeClr val="dk1"/>
              </a:solidFill>
              <a:highlight>
                <a:schemeClr val="lt1"/>
              </a:highlight>
            </a:endParaRPr>
          </a:p>
        </p:txBody>
      </p:sp>
      <p:sp>
        <p:nvSpPr>
          <p:cNvPr id="537" name="Google Shape;537;p53"/>
          <p:cNvSpPr txBox="1"/>
          <p:nvPr/>
        </p:nvSpPr>
        <p:spPr>
          <a:xfrm>
            <a:off x="1157925" y="4386800"/>
            <a:ext cx="134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dk1"/>
                </a:solidFill>
                <a:highlight>
                  <a:schemeClr val="lt1"/>
                </a:highlight>
                <a:latin typeface="Arial Narrow"/>
                <a:ea typeface="Arial Narrow"/>
                <a:cs typeface="Arial Narrow"/>
                <a:sym typeface="Arial Narrow"/>
              </a:rPr>
              <a:t>Average Point</a:t>
            </a:r>
            <a:endParaRPr i="1" sz="1700">
              <a:solidFill>
                <a:schemeClr val="dk1"/>
              </a:solidFill>
              <a:highlight>
                <a:schemeClr val="lt1"/>
              </a:highlight>
            </a:endParaRPr>
          </a:p>
        </p:txBody>
      </p:sp>
      <p:sp>
        <p:nvSpPr>
          <p:cNvPr id="538" name="Google Shape;538;p53"/>
          <p:cNvSpPr txBox="1"/>
          <p:nvPr/>
        </p:nvSpPr>
        <p:spPr>
          <a:xfrm>
            <a:off x="3434275" y="2123250"/>
            <a:ext cx="2607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dk1"/>
                </a:solidFill>
                <a:highlight>
                  <a:schemeClr val="lt1"/>
                </a:highlight>
                <a:latin typeface="Arial Narrow"/>
                <a:ea typeface="Arial Narrow"/>
                <a:cs typeface="Arial Narrow"/>
                <a:sym typeface="Arial Narrow"/>
              </a:rPr>
              <a:t>Iso-Vist to get Tensile Surface</a:t>
            </a:r>
            <a:endParaRPr i="1" sz="1700">
              <a:solidFill>
                <a:schemeClr val="dk1"/>
              </a:solidFill>
              <a:highlight>
                <a:schemeClr val="lt1"/>
              </a:highlight>
            </a:endParaRPr>
          </a:p>
        </p:txBody>
      </p:sp>
      <p:sp>
        <p:nvSpPr>
          <p:cNvPr id="539" name="Google Shape;539;p53"/>
          <p:cNvSpPr txBox="1"/>
          <p:nvPr/>
        </p:nvSpPr>
        <p:spPr>
          <a:xfrm>
            <a:off x="3881643" y="4510950"/>
            <a:ext cx="1960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600">
                <a:solidFill>
                  <a:schemeClr val="dk1"/>
                </a:solidFill>
                <a:highlight>
                  <a:schemeClr val="lt1"/>
                </a:highlight>
                <a:latin typeface="Arial Narrow"/>
                <a:ea typeface="Arial Narrow"/>
                <a:cs typeface="Arial Narrow"/>
                <a:sym typeface="Arial Narrow"/>
              </a:rPr>
              <a:t>Kangaroo Physics</a:t>
            </a:r>
            <a:endParaRPr i="1" sz="1700">
              <a:solidFill>
                <a:schemeClr val="dk1"/>
              </a:solidFill>
              <a:highlight>
                <a:schemeClr val="lt1"/>
              </a:highlight>
            </a:endParaRPr>
          </a:p>
        </p:txBody>
      </p:sp>
      <p:sp>
        <p:nvSpPr>
          <p:cNvPr id="540" name="Google Shape;540;p53"/>
          <p:cNvSpPr txBox="1"/>
          <p:nvPr/>
        </p:nvSpPr>
        <p:spPr>
          <a:xfrm>
            <a:off x="6709675" y="3681500"/>
            <a:ext cx="1960800" cy="86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600">
                <a:solidFill>
                  <a:schemeClr val="dk1"/>
                </a:solidFill>
                <a:highlight>
                  <a:schemeClr val="lt1"/>
                </a:highlight>
                <a:latin typeface="Arial Narrow"/>
                <a:ea typeface="Arial Narrow"/>
                <a:cs typeface="Arial Narrow"/>
                <a:sym typeface="Arial Narrow"/>
              </a:rPr>
              <a:t>Simulate rain water</a:t>
            </a:r>
            <a:endParaRPr b="1" sz="1600">
              <a:solidFill>
                <a:schemeClr val="dk1"/>
              </a:solidFill>
              <a:highlight>
                <a:schemeClr val="lt1"/>
              </a:highlight>
              <a:latin typeface="Arial Narrow"/>
              <a:ea typeface="Arial Narrow"/>
              <a:cs typeface="Arial Narrow"/>
              <a:sym typeface="Arial Narrow"/>
            </a:endParaRPr>
          </a:p>
          <a:p>
            <a:pPr indent="0" lvl="0" marL="0" rtl="0" algn="ctr">
              <a:lnSpc>
                <a:spcPct val="115000"/>
              </a:lnSpc>
              <a:spcBef>
                <a:spcPts val="1200"/>
              </a:spcBef>
              <a:spcAft>
                <a:spcPts val="1200"/>
              </a:spcAft>
              <a:buNone/>
            </a:pPr>
            <a:r>
              <a:rPr b="1" lang="en" sz="1600">
                <a:solidFill>
                  <a:schemeClr val="dk1"/>
                </a:solidFill>
                <a:highlight>
                  <a:schemeClr val="lt1"/>
                </a:highlight>
                <a:latin typeface="Arial Narrow"/>
                <a:ea typeface="Arial Narrow"/>
                <a:cs typeface="Arial Narrow"/>
                <a:sym typeface="Arial Narrow"/>
              </a:rPr>
              <a:t>Direction</a:t>
            </a:r>
            <a:endParaRPr b="1" sz="1600">
              <a:solidFill>
                <a:schemeClr val="dk1"/>
              </a:solidFill>
              <a:highlight>
                <a:schemeClr val="lt1"/>
              </a:highlight>
              <a:latin typeface="Arial Narrow"/>
              <a:ea typeface="Arial Narrow"/>
              <a:cs typeface="Arial Narrow"/>
              <a:sym typeface="Arial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nvSpPr>
        <p:spPr>
          <a:xfrm>
            <a:off x="5000150" y="5776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Conclusion:</a:t>
            </a:r>
            <a:endParaRPr b="1" sz="3200">
              <a:solidFill>
                <a:srgbClr val="051F3B"/>
              </a:solidFill>
            </a:endParaRPr>
          </a:p>
        </p:txBody>
      </p:sp>
      <p:sp>
        <p:nvSpPr>
          <p:cNvPr id="546" name="Google Shape;546;p54"/>
          <p:cNvSpPr txBox="1"/>
          <p:nvPr/>
        </p:nvSpPr>
        <p:spPr>
          <a:xfrm>
            <a:off x="5092575" y="1268325"/>
            <a:ext cx="3391800" cy="278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latin typeface="Roboto Condensed Medium"/>
                <a:ea typeface="Roboto Condensed Medium"/>
                <a:cs typeface="Roboto Condensed Medium"/>
                <a:sym typeface="Roboto Condensed Medium"/>
              </a:rPr>
              <a:t>The integration of </a:t>
            </a:r>
            <a:r>
              <a:rPr lang="en" sz="1700">
                <a:solidFill>
                  <a:srgbClr val="414BB2"/>
                </a:solidFill>
                <a:latin typeface="Roboto Condensed Medium"/>
                <a:ea typeface="Roboto Condensed Medium"/>
                <a:cs typeface="Roboto Condensed Medium"/>
                <a:sym typeface="Roboto Condensed Medium"/>
              </a:rPr>
              <a:t>green infrastructure</a:t>
            </a:r>
            <a:r>
              <a:rPr lang="en" sz="1700">
                <a:solidFill>
                  <a:schemeClr val="dk1"/>
                </a:solidFill>
                <a:latin typeface="Roboto Condensed Medium"/>
                <a:ea typeface="Roboto Condensed Medium"/>
                <a:cs typeface="Roboto Condensed Medium"/>
                <a:sym typeface="Roboto Condensed Medium"/>
              </a:rPr>
              <a:t>, </a:t>
            </a:r>
            <a:r>
              <a:rPr lang="en" sz="1700">
                <a:solidFill>
                  <a:srgbClr val="414BB2"/>
                </a:solidFill>
                <a:latin typeface="Roboto Condensed Medium"/>
                <a:ea typeface="Roboto Condensed Medium"/>
                <a:cs typeface="Roboto Condensed Medium"/>
                <a:sym typeface="Roboto Condensed Medium"/>
              </a:rPr>
              <a:t>permeable surfaces</a:t>
            </a:r>
            <a:r>
              <a:rPr lang="en" sz="1700">
                <a:solidFill>
                  <a:schemeClr val="dk1"/>
                </a:solidFill>
                <a:latin typeface="Roboto Condensed Medium"/>
                <a:ea typeface="Roboto Condensed Medium"/>
                <a:cs typeface="Roboto Condensed Medium"/>
                <a:sym typeface="Roboto Condensed Medium"/>
              </a:rPr>
              <a:t>, and innovative materials has proven to be a crucial component in minimizing surface runoff and easing the burden on existing stormwater systems.</a:t>
            </a:r>
            <a:endParaRPr sz="1700">
              <a:solidFill>
                <a:srgbClr val="414BB2"/>
              </a:solidFill>
            </a:endParaRPr>
          </a:p>
          <a:p>
            <a:pPr indent="0" lvl="0" marL="0" rtl="0" algn="just">
              <a:spcBef>
                <a:spcPts val="0"/>
              </a:spcBef>
              <a:spcAft>
                <a:spcPts val="0"/>
              </a:spcAft>
              <a:buNone/>
            </a:pPr>
            <a:r>
              <a:t/>
            </a:r>
            <a:endParaRPr b="1" sz="1700">
              <a:solidFill>
                <a:schemeClr val="dk1"/>
              </a:solidFill>
              <a:latin typeface="Roboto Condensed"/>
              <a:ea typeface="Roboto Condensed"/>
              <a:cs typeface="Roboto Condensed"/>
              <a:sym typeface="Roboto Condensed"/>
            </a:endParaRPr>
          </a:p>
        </p:txBody>
      </p:sp>
      <p:sp>
        <p:nvSpPr>
          <p:cNvPr id="547" name="Google Shape;547;p54"/>
          <p:cNvSpPr txBox="1"/>
          <p:nvPr/>
        </p:nvSpPr>
        <p:spPr>
          <a:xfrm>
            <a:off x="508000" y="1268325"/>
            <a:ext cx="3896700" cy="27870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1200"/>
              </a:spcBef>
              <a:spcAft>
                <a:spcPts val="0"/>
              </a:spcAft>
              <a:buClr>
                <a:schemeClr val="dk1"/>
              </a:buClr>
              <a:buSzPts val="900"/>
              <a:buChar char="●"/>
            </a:pPr>
            <a:r>
              <a:rPr lang="en" sz="1700">
                <a:solidFill>
                  <a:schemeClr val="dk1"/>
                </a:solidFill>
                <a:latin typeface="Roboto Condensed Medium"/>
                <a:ea typeface="Roboto Condensed Medium"/>
                <a:cs typeface="Roboto Condensed Medium"/>
                <a:sym typeface="Roboto Condensed Medium"/>
              </a:rPr>
              <a:t>Including an adaptive solution to </a:t>
            </a:r>
            <a:r>
              <a:rPr lang="en" sz="1700">
                <a:solidFill>
                  <a:srgbClr val="414BB2"/>
                </a:solidFill>
                <a:latin typeface="Roboto Condensed Medium"/>
                <a:ea typeface="Roboto Condensed Medium"/>
                <a:cs typeface="Roboto Condensed Medium"/>
                <a:sym typeface="Roboto Condensed Medium"/>
              </a:rPr>
              <a:t>pitched roofs.</a:t>
            </a:r>
            <a:endParaRPr sz="1700">
              <a:solidFill>
                <a:srgbClr val="414BB2"/>
              </a:solidFill>
              <a:latin typeface="Roboto Condensed Medium"/>
              <a:ea typeface="Roboto Condensed Medium"/>
              <a:cs typeface="Roboto Condensed Medium"/>
              <a:sym typeface="Roboto Condensed Medium"/>
            </a:endParaRPr>
          </a:p>
          <a:p>
            <a:pPr indent="-285750" lvl="0" marL="457200" rtl="0" algn="just">
              <a:lnSpc>
                <a:spcPct val="115000"/>
              </a:lnSpc>
              <a:spcBef>
                <a:spcPts val="0"/>
              </a:spcBef>
              <a:spcAft>
                <a:spcPts val="0"/>
              </a:spcAft>
              <a:buClr>
                <a:schemeClr val="dk1"/>
              </a:buClr>
              <a:buSzPts val="900"/>
              <a:buChar char="●"/>
            </a:pPr>
            <a:r>
              <a:rPr lang="en" sz="1700">
                <a:solidFill>
                  <a:schemeClr val="dk1"/>
                </a:solidFill>
                <a:latin typeface="Roboto Condensed Medium"/>
                <a:ea typeface="Roboto Condensed Medium"/>
                <a:cs typeface="Roboto Condensed Medium"/>
                <a:sym typeface="Roboto Condensed Medium"/>
              </a:rPr>
              <a:t>Including an adaptive solution to large </a:t>
            </a:r>
            <a:r>
              <a:rPr lang="en" sz="1700">
                <a:solidFill>
                  <a:srgbClr val="414BB2"/>
                </a:solidFill>
                <a:latin typeface="Roboto Condensed Medium"/>
                <a:ea typeface="Roboto Condensed Medium"/>
                <a:cs typeface="Roboto Condensed Medium"/>
                <a:sym typeface="Roboto Condensed Medium"/>
              </a:rPr>
              <a:t>open street spots</a:t>
            </a:r>
            <a:r>
              <a:rPr lang="en" sz="1700">
                <a:solidFill>
                  <a:schemeClr val="dk1"/>
                </a:solidFill>
                <a:latin typeface="Roboto Condensed Medium"/>
                <a:ea typeface="Roboto Condensed Medium"/>
                <a:cs typeface="Roboto Condensed Medium"/>
                <a:sym typeface="Roboto Condensed Medium"/>
              </a:rPr>
              <a:t> like street intersections and crossings, would greatly impact the reduction of </a:t>
            </a:r>
            <a:r>
              <a:rPr lang="en" sz="1700">
                <a:solidFill>
                  <a:schemeClr val="dk1"/>
                </a:solidFill>
                <a:latin typeface="Roboto Condensed Medium"/>
                <a:ea typeface="Roboto Condensed Medium"/>
                <a:cs typeface="Roboto Condensed Medium"/>
                <a:sym typeface="Roboto Condensed Medium"/>
              </a:rPr>
              <a:t>runoff</a:t>
            </a:r>
            <a:r>
              <a:rPr lang="en" sz="1700">
                <a:solidFill>
                  <a:schemeClr val="dk1"/>
                </a:solidFill>
                <a:latin typeface="Roboto Condensed Medium"/>
                <a:ea typeface="Roboto Condensed Medium"/>
                <a:cs typeface="Roboto Condensed Medium"/>
                <a:sym typeface="Roboto Condensed Medium"/>
              </a:rPr>
              <a:t> through the non-built areas.</a:t>
            </a:r>
            <a:endParaRPr sz="1700">
              <a:solidFill>
                <a:schemeClr val="dk1"/>
              </a:solidFill>
              <a:latin typeface="Roboto Condensed Medium"/>
              <a:ea typeface="Roboto Condensed Medium"/>
              <a:cs typeface="Roboto Condensed Medium"/>
              <a:sym typeface="Roboto Condensed Medium"/>
            </a:endParaRPr>
          </a:p>
          <a:p>
            <a:pPr indent="0" lvl="0" marL="0" rtl="0" algn="just">
              <a:spcBef>
                <a:spcPts val="1200"/>
              </a:spcBef>
              <a:spcAft>
                <a:spcPts val="0"/>
              </a:spcAft>
              <a:buNone/>
            </a:pPr>
            <a:r>
              <a:t/>
            </a:r>
            <a:endParaRPr b="1" sz="17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sz="1700">
              <a:solidFill>
                <a:schemeClr val="dk1"/>
              </a:solidFill>
              <a:latin typeface="Roboto Condensed"/>
              <a:ea typeface="Roboto Condensed"/>
              <a:cs typeface="Roboto Condensed"/>
              <a:sym typeface="Roboto Condensed"/>
            </a:endParaRPr>
          </a:p>
        </p:txBody>
      </p:sp>
      <p:sp>
        <p:nvSpPr>
          <p:cNvPr id="548" name="Google Shape;548;p54"/>
          <p:cNvSpPr txBox="1"/>
          <p:nvPr/>
        </p:nvSpPr>
        <p:spPr>
          <a:xfrm>
            <a:off x="3775150" y="430290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Thank you!</a:t>
            </a:r>
            <a:endParaRPr b="1" sz="3200">
              <a:solidFill>
                <a:srgbClr val="051F3B"/>
              </a:solidFill>
            </a:endParaRPr>
          </a:p>
        </p:txBody>
      </p:sp>
      <p:sp>
        <p:nvSpPr>
          <p:cNvPr id="549" name="Google Shape;549;p54"/>
          <p:cNvSpPr txBox="1"/>
          <p:nvPr/>
        </p:nvSpPr>
        <p:spPr>
          <a:xfrm>
            <a:off x="750850" y="577650"/>
            <a:ext cx="5003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Further inclusions:</a:t>
            </a:r>
            <a:endParaRPr b="1" sz="3200">
              <a:solidFill>
                <a:srgbClr val="051F3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27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202425" y="138450"/>
            <a:ext cx="902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why</a:t>
            </a:r>
            <a:endParaRPr b="1" sz="3200">
              <a:solidFill>
                <a:srgbClr val="051F3B"/>
              </a:solidFill>
            </a:endParaRPr>
          </a:p>
        </p:txBody>
      </p:sp>
      <p:sp>
        <p:nvSpPr>
          <p:cNvPr id="105" name="Google Shape;105;p17"/>
          <p:cNvSpPr txBox="1"/>
          <p:nvPr/>
        </p:nvSpPr>
        <p:spPr>
          <a:xfrm>
            <a:off x="148750" y="473350"/>
            <a:ext cx="1199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India</a:t>
            </a:r>
            <a:endParaRPr b="1" sz="1900">
              <a:solidFill>
                <a:srgbClr val="414BB2"/>
              </a:solidFill>
            </a:endParaRPr>
          </a:p>
        </p:txBody>
      </p:sp>
      <p:sp>
        <p:nvSpPr>
          <p:cNvPr id="106" name="Google Shape;106;p17"/>
          <p:cNvSpPr txBox="1"/>
          <p:nvPr/>
        </p:nvSpPr>
        <p:spPr>
          <a:xfrm>
            <a:off x="924100" y="40575"/>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sp>
        <p:nvSpPr>
          <p:cNvPr id="107" name="Google Shape;107;p17"/>
          <p:cNvSpPr txBox="1"/>
          <p:nvPr/>
        </p:nvSpPr>
        <p:spPr>
          <a:xfrm>
            <a:off x="1533925" y="1401475"/>
            <a:ext cx="6526200" cy="1695900"/>
          </a:xfrm>
          <a:prstGeom prst="rect">
            <a:avLst/>
          </a:prstGeom>
          <a:noFill/>
          <a:ln>
            <a:noFill/>
          </a:ln>
        </p:spPr>
        <p:txBody>
          <a:bodyPr anchorCtr="0" anchor="t" bIns="91425" lIns="91425" spcFirstLastPara="1" rIns="91425" wrap="square" tIns="91425">
            <a:noAutofit/>
          </a:bodyPr>
          <a:lstStyle/>
          <a:p>
            <a:pPr indent="-349250" lvl="0" marL="457200" rtl="0" algn="just">
              <a:spcBef>
                <a:spcPts val="0"/>
              </a:spcBef>
              <a:spcAft>
                <a:spcPts val="0"/>
              </a:spcAft>
              <a:buSzPts val="1900"/>
              <a:buFont typeface="Roboto Condensed"/>
              <a:buChar char="●"/>
            </a:pPr>
            <a:r>
              <a:rPr b="1" lang="en" sz="1900">
                <a:solidFill>
                  <a:schemeClr val="dk1"/>
                </a:solidFill>
                <a:latin typeface="Roboto Condensed"/>
                <a:ea typeface="Roboto Condensed"/>
                <a:cs typeface="Roboto Condensed"/>
                <a:sym typeface="Roboto Condensed"/>
              </a:rPr>
              <a:t>India is the </a:t>
            </a:r>
            <a:r>
              <a:rPr b="1" lang="en" sz="1900">
                <a:solidFill>
                  <a:srgbClr val="414BB2"/>
                </a:solidFill>
                <a:latin typeface="Roboto Condensed"/>
                <a:ea typeface="Roboto Condensed"/>
                <a:cs typeface="Roboto Condensed"/>
                <a:sym typeface="Roboto Condensed"/>
              </a:rPr>
              <a:t>second most </a:t>
            </a:r>
            <a:r>
              <a:rPr b="1" lang="en" sz="1900">
                <a:solidFill>
                  <a:srgbClr val="414BB2"/>
                </a:solidFill>
                <a:latin typeface="Roboto Condensed"/>
                <a:ea typeface="Roboto Condensed"/>
                <a:cs typeface="Roboto Condensed"/>
                <a:sym typeface="Roboto Condensed"/>
              </a:rPr>
              <a:t>affected country</a:t>
            </a:r>
            <a:r>
              <a:rPr b="1" lang="en" sz="1900">
                <a:solidFill>
                  <a:schemeClr val="dk1"/>
                </a:solidFill>
                <a:latin typeface="Roboto Condensed"/>
                <a:ea typeface="Roboto Condensed"/>
                <a:cs typeface="Roboto Condensed"/>
                <a:sym typeface="Roboto Condensed"/>
              </a:rPr>
              <a:t> in Asia .</a:t>
            </a:r>
            <a:endParaRPr b="1" sz="1900">
              <a:solidFill>
                <a:schemeClr val="dk1"/>
              </a:solidFill>
              <a:latin typeface="Roboto Condensed"/>
              <a:ea typeface="Roboto Condensed"/>
              <a:cs typeface="Roboto Condensed"/>
              <a:sym typeface="Roboto Condensed"/>
            </a:endParaRPr>
          </a:p>
          <a:p>
            <a:pPr indent="-349250" lvl="0" marL="457200" rtl="0" algn="just">
              <a:spcBef>
                <a:spcPts val="0"/>
              </a:spcBef>
              <a:spcAft>
                <a:spcPts val="0"/>
              </a:spcAft>
              <a:buSzPts val="1900"/>
              <a:buFont typeface="Roboto Condensed"/>
              <a:buChar char="●"/>
            </a:pPr>
            <a:r>
              <a:rPr b="1" lang="en" sz="1900">
                <a:solidFill>
                  <a:schemeClr val="dk1"/>
                </a:solidFill>
                <a:latin typeface="Roboto Condensed"/>
                <a:ea typeface="Roboto Condensed"/>
                <a:cs typeface="Roboto Condensed"/>
                <a:sym typeface="Roboto Condensed"/>
              </a:rPr>
              <a:t>In India's 10 most populous cities </a:t>
            </a:r>
            <a:r>
              <a:rPr b="1" lang="en" sz="1900">
                <a:solidFill>
                  <a:srgbClr val="414BB2"/>
                </a:solidFill>
                <a:latin typeface="Roboto Condensed"/>
                <a:ea typeface="Roboto Condensed"/>
                <a:cs typeface="Roboto Condensed"/>
                <a:sym typeface="Roboto Condensed"/>
              </a:rPr>
              <a:t>35% of new urban development</a:t>
            </a:r>
            <a:r>
              <a:rPr b="1" lang="en" sz="1900">
                <a:solidFill>
                  <a:schemeClr val="dk1"/>
                </a:solidFill>
                <a:latin typeface="Roboto Condensed"/>
                <a:ea typeface="Roboto Condensed"/>
                <a:cs typeface="Roboto Condensed"/>
                <a:sym typeface="Roboto Condensed"/>
              </a:rPr>
              <a:t> from 2000-2015 within 20km of city center radius has been on </a:t>
            </a:r>
            <a:r>
              <a:rPr b="1" lang="en" sz="1900">
                <a:solidFill>
                  <a:srgbClr val="414BB2"/>
                </a:solidFill>
                <a:latin typeface="Roboto Condensed"/>
                <a:ea typeface="Roboto Condensed"/>
                <a:cs typeface="Roboto Condensed"/>
                <a:sym typeface="Roboto Condensed"/>
              </a:rPr>
              <a:t>low lying, vegetated , high rechange potential zones</a:t>
            </a:r>
            <a:r>
              <a:rPr b="1" lang="en" sz="1900">
                <a:solidFill>
                  <a:schemeClr val="dk1"/>
                </a:solidFill>
                <a:latin typeface="Roboto Condensed"/>
                <a:ea typeface="Roboto Condensed"/>
                <a:cs typeface="Roboto Condensed"/>
                <a:sym typeface="Roboto Condensed"/>
              </a:rPr>
              <a:t>.</a:t>
            </a:r>
            <a:endParaRPr b="1" sz="1900">
              <a:solidFill>
                <a:schemeClr val="dk1"/>
              </a:solidFill>
              <a:latin typeface="Roboto Condensed"/>
              <a:ea typeface="Roboto Condensed"/>
              <a:cs typeface="Roboto Condensed"/>
              <a:sym typeface="Roboto Condensed"/>
            </a:endParaRPr>
          </a:p>
        </p:txBody>
      </p:sp>
      <p:pic>
        <p:nvPicPr>
          <p:cNvPr id="108" name="Google Shape;108;p17"/>
          <p:cNvPicPr preferRelativeResize="0"/>
          <p:nvPr/>
        </p:nvPicPr>
        <p:blipFill rotWithShape="1">
          <a:blip r:embed="rId3">
            <a:alphaModFix/>
          </a:blip>
          <a:srcRect b="19008" l="6637" r="83956" t="59565"/>
          <a:stretch/>
        </p:blipFill>
        <p:spPr>
          <a:xfrm>
            <a:off x="4831075" y="4156275"/>
            <a:ext cx="731023" cy="877251"/>
          </a:xfrm>
          <a:prstGeom prst="rect">
            <a:avLst/>
          </a:prstGeom>
          <a:noFill/>
          <a:ln>
            <a:noFill/>
          </a:ln>
        </p:spPr>
      </p:pic>
      <p:pic>
        <p:nvPicPr>
          <p:cNvPr id="109" name="Google Shape;109;p17"/>
          <p:cNvPicPr preferRelativeResize="0"/>
          <p:nvPr/>
        </p:nvPicPr>
        <p:blipFill>
          <a:blip r:embed="rId4">
            <a:alphaModFix/>
          </a:blip>
          <a:stretch>
            <a:fillRect/>
          </a:stretch>
        </p:blipFill>
        <p:spPr>
          <a:xfrm>
            <a:off x="2680755" y="3048000"/>
            <a:ext cx="6463242" cy="2095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nvSpPr>
        <p:spPr>
          <a:xfrm>
            <a:off x="158375" y="581550"/>
            <a:ext cx="2207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Mumbai</a:t>
            </a:r>
            <a:endParaRPr b="1" sz="1900">
              <a:solidFill>
                <a:srgbClr val="414BB2"/>
              </a:solidFill>
            </a:endParaRPr>
          </a:p>
        </p:txBody>
      </p:sp>
      <p:sp>
        <p:nvSpPr>
          <p:cNvPr id="115" name="Google Shape;115;p18"/>
          <p:cNvSpPr txBox="1"/>
          <p:nvPr/>
        </p:nvSpPr>
        <p:spPr>
          <a:xfrm>
            <a:off x="528300" y="1302550"/>
            <a:ext cx="5405700" cy="364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rgbClr val="999999"/>
                </a:solidFill>
                <a:latin typeface="Roboto Condensed"/>
                <a:ea typeface="Roboto Condensed"/>
                <a:cs typeface="Roboto Condensed"/>
                <a:sym typeface="Roboto Condensed"/>
              </a:rPr>
              <a:t>Meteorological Factors</a:t>
            </a:r>
            <a:endParaRPr b="1" sz="1900">
              <a:solidFill>
                <a:srgbClr val="999999"/>
              </a:solidFill>
              <a:latin typeface="Roboto Condensed"/>
              <a:ea typeface="Roboto Condensed"/>
              <a:cs typeface="Roboto Condensed"/>
              <a:sym typeface="Roboto Condensed"/>
            </a:endParaRPr>
          </a:p>
          <a:p>
            <a:pPr indent="0" lvl="0" marL="0" rtl="0" algn="just">
              <a:spcBef>
                <a:spcPts val="0"/>
              </a:spcBef>
              <a:spcAft>
                <a:spcPts val="0"/>
              </a:spcAft>
              <a:buNone/>
            </a:pPr>
            <a:r>
              <a:rPr lang="en" sz="1900">
                <a:solidFill>
                  <a:srgbClr val="999999"/>
                </a:solidFill>
                <a:latin typeface="Arial Narrow"/>
                <a:ea typeface="Arial Narrow"/>
                <a:cs typeface="Arial Narrow"/>
                <a:sym typeface="Arial Narrow"/>
              </a:rPr>
              <a:t>Concentrated heavy rainfall</a:t>
            </a:r>
            <a:endParaRPr sz="1900">
              <a:solidFill>
                <a:srgbClr val="999999"/>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rgbClr val="999999"/>
                </a:solidFill>
                <a:latin typeface="Roboto Condensed"/>
                <a:ea typeface="Roboto Condensed"/>
                <a:cs typeface="Roboto Condensed"/>
                <a:sym typeface="Roboto Condensed"/>
              </a:rPr>
              <a:t>Hydrological Factors</a:t>
            </a:r>
            <a:endParaRPr b="1" sz="1900">
              <a:solidFill>
                <a:srgbClr val="999999"/>
              </a:solidFill>
              <a:latin typeface="Roboto Condensed"/>
              <a:ea typeface="Roboto Condensed"/>
              <a:cs typeface="Roboto Condensed"/>
              <a:sym typeface="Roboto Condensed"/>
            </a:endParaRPr>
          </a:p>
          <a:p>
            <a:pPr indent="0" lvl="0" marL="0" rtl="0" algn="just">
              <a:spcBef>
                <a:spcPts val="0"/>
              </a:spcBef>
              <a:spcAft>
                <a:spcPts val="0"/>
              </a:spcAft>
              <a:buNone/>
            </a:pPr>
            <a:r>
              <a:rPr lang="en" sz="1900">
                <a:solidFill>
                  <a:srgbClr val="999999"/>
                </a:solidFill>
                <a:latin typeface="Arial Narrow"/>
                <a:ea typeface="Arial Narrow"/>
                <a:cs typeface="Arial Narrow"/>
                <a:sym typeface="Arial Narrow"/>
              </a:rPr>
              <a:t>Surface Runoff &gt;&gt; Soil Infiltration rate </a:t>
            </a:r>
            <a:endParaRPr sz="1900">
              <a:solidFill>
                <a:srgbClr val="999999"/>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rgbClr val="999999"/>
                </a:solidFill>
                <a:latin typeface="Roboto Condensed"/>
                <a:ea typeface="Roboto Condensed"/>
                <a:cs typeface="Roboto Condensed"/>
                <a:sym typeface="Roboto Condensed"/>
              </a:rPr>
              <a:t>Anthropogenic Factors</a:t>
            </a:r>
            <a:endParaRPr b="1" sz="1900">
              <a:solidFill>
                <a:srgbClr val="999999"/>
              </a:solidFill>
              <a:latin typeface="Roboto Condensed"/>
              <a:ea typeface="Roboto Condensed"/>
              <a:cs typeface="Roboto Condensed"/>
              <a:sym typeface="Roboto Condensed"/>
            </a:endParaRPr>
          </a:p>
          <a:p>
            <a:pPr indent="0" lvl="0" marL="0" rtl="0" algn="just">
              <a:spcBef>
                <a:spcPts val="0"/>
              </a:spcBef>
              <a:spcAft>
                <a:spcPts val="0"/>
              </a:spcAft>
              <a:buNone/>
            </a:pPr>
            <a:r>
              <a:rPr lang="en" sz="1900">
                <a:solidFill>
                  <a:srgbClr val="999999"/>
                </a:solidFill>
                <a:latin typeface="Arial Narrow"/>
                <a:ea typeface="Arial Narrow"/>
                <a:cs typeface="Arial Narrow"/>
                <a:sym typeface="Arial Narrow"/>
              </a:rPr>
              <a:t>Encroachments of water bodies</a:t>
            </a:r>
            <a:endParaRPr sz="1900">
              <a:solidFill>
                <a:srgbClr val="999999"/>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rgbClr val="999999"/>
                </a:solidFill>
                <a:latin typeface="Roboto Condensed"/>
                <a:ea typeface="Roboto Condensed"/>
                <a:cs typeface="Roboto Condensed"/>
                <a:sym typeface="Roboto Condensed"/>
              </a:rPr>
              <a:t>Outdated Grey Infrastructure</a:t>
            </a:r>
            <a:endParaRPr b="1" sz="1900">
              <a:solidFill>
                <a:srgbClr val="999999"/>
              </a:solidFill>
              <a:latin typeface="Roboto Condensed"/>
              <a:ea typeface="Roboto Condensed"/>
              <a:cs typeface="Roboto Condensed"/>
              <a:sym typeface="Roboto Condensed"/>
            </a:endParaRPr>
          </a:p>
          <a:p>
            <a:pPr indent="0" lvl="0" marL="0" rtl="0" algn="just">
              <a:spcBef>
                <a:spcPts val="0"/>
              </a:spcBef>
              <a:spcAft>
                <a:spcPts val="0"/>
              </a:spcAft>
              <a:buNone/>
            </a:pPr>
            <a:r>
              <a:rPr lang="en" sz="1900">
                <a:solidFill>
                  <a:srgbClr val="999999"/>
                </a:solidFill>
                <a:latin typeface="Arial Narrow"/>
                <a:ea typeface="Arial Narrow"/>
                <a:cs typeface="Arial Narrow"/>
                <a:sym typeface="Arial Narrow"/>
              </a:rPr>
              <a:t>Stormwater drainage lacks capacity </a:t>
            </a:r>
            <a:endParaRPr b="1" sz="1900">
              <a:solidFill>
                <a:srgbClr val="999999"/>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sz="1900">
              <a:solidFill>
                <a:schemeClr val="dk1"/>
              </a:solidFill>
              <a:latin typeface="Roboto Condensed"/>
              <a:ea typeface="Roboto Condensed"/>
              <a:cs typeface="Roboto Condensed"/>
              <a:sym typeface="Roboto Condensed"/>
            </a:endParaRPr>
          </a:p>
        </p:txBody>
      </p:sp>
      <p:pic>
        <p:nvPicPr>
          <p:cNvPr id="116" name="Google Shape;116;p18"/>
          <p:cNvPicPr preferRelativeResize="0"/>
          <p:nvPr/>
        </p:nvPicPr>
        <p:blipFill>
          <a:blip r:embed="rId3">
            <a:alphaModFix/>
          </a:blip>
          <a:stretch>
            <a:fillRect/>
          </a:stretch>
        </p:blipFill>
        <p:spPr>
          <a:xfrm>
            <a:off x="202425" y="1386150"/>
            <a:ext cx="370701" cy="313025"/>
          </a:xfrm>
          <a:prstGeom prst="rect">
            <a:avLst/>
          </a:prstGeom>
          <a:noFill/>
          <a:ln>
            <a:noFill/>
          </a:ln>
        </p:spPr>
      </p:pic>
      <p:pic>
        <p:nvPicPr>
          <p:cNvPr id="117" name="Google Shape;117;p18"/>
          <p:cNvPicPr preferRelativeResize="0"/>
          <p:nvPr/>
        </p:nvPicPr>
        <p:blipFill>
          <a:blip r:embed="rId4">
            <a:alphaModFix/>
          </a:blip>
          <a:stretch>
            <a:fillRect/>
          </a:stretch>
        </p:blipFill>
        <p:spPr>
          <a:xfrm>
            <a:off x="133750" y="1868775"/>
            <a:ext cx="443101" cy="443101"/>
          </a:xfrm>
          <a:prstGeom prst="rect">
            <a:avLst/>
          </a:prstGeom>
          <a:noFill/>
          <a:ln>
            <a:noFill/>
          </a:ln>
        </p:spPr>
      </p:pic>
      <p:pic>
        <p:nvPicPr>
          <p:cNvPr id="118" name="Google Shape;118;p18"/>
          <p:cNvPicPr preferRelativeResize="0"/>
          <p:nvPr/>
        </p:nvPicPr>
        <p:blipFill>
          <a:blip r:embed="rId5">
            <a:alphaModFix/>
          </a:blip>
          <a:stretch>
            <a:fillRect/>
          </a:stretch>
        </p:blipFill>
        <p:spPr>
          <a:xfrm>
            <a:off x="158375" y="2481475"/>
            <a:ext cx="443099" cy="370152"/>
          </a:xfrm>
          <a:prstGeom prst="rect">
            <a:avLst/>
          </a:prstGeom>
          <a:noFill/>
          <a:ln>
            <a:noFill/>
          </a:ln>
        </p:spPr>
      </p:pic>
      <p:pic>
        <p:nvPicPr>
          <p:cNvPr id="119" name="Google Shape;119;p18"/>
          <p:cNvPicPr preferRelativeResize="0"/>
          <p:nvPr/>
        </p:nvPicPr>
        <p:blipFill>
          <a:blip r:embed="rId6">
            <a:alphaModFix/>
          </a:blip>
          <a:stretch>
            <a:fillRect/>
          </a:stretch>
        </p:blipFill>
        <p:spPr>
          <a:xfrm>
            <a:off x="166225" y="3101240"/>
            <a:ext cx="443100" cy="341410"/>
          </a:xfrm>
          <a:prstGeom prst="rect">
            <a:avLst/>
          </a:prstGeom>
          <a:noFill/>
          <a:ln>
            <a:noFill/>
          </a:ln>
        </p:spPr>
      </p:pic>
      <p:sp>
        <p:nvSpPr>
          <p:cNvPr id="120" name="Google Shape;120;p18"/>
          <p:cNvSpPr txBox="1"/>
          <p:nvPr/>
        </p:nvSpPr>
        <p:spPr>
          <a:xfrm>
            <a:off x="4953000" y="1302550"/>
            <a:ext cx="4191000" cy="364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chemeClr val="dk1"/>
                </a:solidFill>
                <a:latin typeface="Arial Narrow"/>
                <a:ea typeface="Arial Narrow"/>
                <a:cs typeface="Arial Narrow"/>
                <a:sym typeface="Arial Narrow"/>
              </a:rPr>
              <a:t>Average precipitation of </a:t>
            </a:r>
            <a:r>
              <a:rPr b="1" lang="en" sz="1900">
                <a:solidFill>
                  <a:srgbClr val="414BB2"/>
                </a:solidFill>
                <a:latin typeface="Arial Narrow"/>
                <a:ea typeface="Arial Narrow"/>
                <a:cs typeface="Arial Narrow"/>
                <a:sym typeface="Arial Narrow"/>
              </a:rPr>
              <a:t>800mm/hr</a:t>
            </a:r>
            <a:r>
              <a:rPr b="1" lang="en" sz="1900">
                <a:solidFill>
                  <a:schemeClr val="dk1"/>
                </a:solidFill>
                <a:latin typeface="Arial Narrow"/>
                <a:ea typeface="Arial Narrow"/>
                <a:cs typeface="Arial Narrow"/>
                <a:sym typeface="Arial Narrow"/>
              </a:rPr>
              <a:t> in July in Mumbai</a:t>
            </a:r>
            <a:endParaRPr b="1" sz="1900">
              <a:solidFill>
                <a:schemeClr val="dk1"/>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rgbClr val="414BB2"/>
                </a:solidFill>
                <a:latin typeface="Arial Narrow"/>
                <a:ea typeface="Arial Narrow"/>
                <a:cs typeface="Arial Narrow"/>
                <a:sym typeface="Arial Narrow"/>
              </a:rPr>
              <a:t>Loss of 40%</a:t>
            </a:r>
            <a:r>
              <a:rPr b="1" lang="en" sz="1900">
                <a:solidFill>
                  <a:schemeClr val="dk1"/>
                </a:solidFill>
                <a:latin typeface="Arial Narrow"/>
                <a:ea typeface="Arial Narrow"/>
                <a:cs typeface="Arial Narrow"/>
                <a:sym typeface="Arial Narrow"/>
              </a:rPr>
              <a:t> mangroves between 1995 to 2005</a:t>
            </a:r>
            <a:endParaRPr b="1" sz="1900">
              <a:solidFill>
                <a:schemeClr val="dk1"/>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chemeClr val="dk1"/>
                </a:solidFill>
                <a:latin typeface="Arial Narrow"/>
                <a:ea typeface="Arial Narrow"/>
                <a:cs typeface="Arial Narrow"/>
                <a:sym typeface="Arial Narrow"/>
              </a:rPr>
              <a:t>Increase in </a:t>
            </a:r>
            <a:r>
              <a:rPr b="1" lang="en" sz="1900">
                <a:solidFill>
                  <a:srgbClr val="414BB2"/>
                </a:solidFill>
                <a:latin typeface="Arial Narrow"/>
                <a:ea typeface="Arial Narrow"/>
                <a:cs typeface="Arial Narrow"/>
                <a:sym typeface="Arial Narrow"/>
              </a:rPr>
              <a:t>built-up land by 59.66%</a:t>
            </a:r>
            <a:r>
              <a:rPr b="1" lang="en" sz="1900">
                <a:solidFill>
                  <a:schemeClr val="dk1"/>
                </a:solidFill>
                <a:latin typeface="Arial Narrow"/>
                <a:ea typeface="Arial Narrow"/>
                <a:cs typeface="Arial Narrow"/>
                <a:sym typeface="Arial Narrow"/>
              </a:rPr>
              <a:t> from 1995 to 2009.</a:t>
            </a:r>
            <a:endParaRPr b="1" sz="1900">
              <a:solidFill>
                <a:schemeClr val="dk1"/>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rgbClr val="414BB2"/>
                </a:solidFill>
                <a:latin typeface="Arial Narrow"/>
                <a:ea typeface="Arial Narrow"/>
                <a:cs typeface="Arial Narrow"/>
                <a:sym typeface="Arial Narrow"/>
              </a:rPr>
              <a:t>25% loss of water </a:t>
            </a:r>
            <a:r>
              <a:rPr b="1" lang="en" sz="1900">
                <a:solidFill>
                  <a:schemeClr val="dk1"/>
                </a:solidFill>
                <a:latin typeface="Arial Narrow"/>
                <a:ea typeface="Arial Narrow"/>
                <a:cs typeface="Arial Narrow"/>
                <a:sym typeface="Arial Narrow"/>
              </a:rPr>
              <a:t>bodies</a:t>
            </a:r>
            <a:endParaRPr b="1" sz="1900">
              <a:solidFill>
                <a:schemeClr val="dk1"/>
              </a:solidFill>
              <a:latin typeface="Arial Narrow"/>
              <a:ea typeface="Arial Narrow"/>
              <a:cs typeface="Arial Narrow"/>
              <a:sym typeface="Arial Narrow"/>
            </a:endParaRPr>
          </a:p>
          <a:p>
            <a:pPr indent="0" lvl="0" marL="0" rtl="0" algn="just">
              <a:spcBef>
                <a:spcPts val="0"/>
              </a:spcBef>
              <a:spcAft>
                <a:spcPts val="0"/>
              </a:spcAft>
              <a:buNone/>
            </a:pPr>
            <a:r>
              <a:rPr b="1" lang="en" sz="1900">
                <a:solidFill>
                  <a:schemeClr val="dk1"/>
                </a:solidFill>
                <a:latin typeface="Arial Narrow"/>
                <a:ea typeface="Arial Narrow"/>
                <a:cs typeface="Arial Narrow"/>
                <a:sym typeface="Arial Narrow"/>
              </a:rPr>
              <a:t>Antique </a:t>
            </a:r>
            <a:r>
              <a:rPr b="1" lang="en" sz="1900">
                <a:solidFill>
                  <a:srgbClr val="414BB2"/>
                </a:solidFill>
                <a:latin typeface="Arial Narrow"/>
                <a:ea typeface="Arial Narrow"/>
                <a:cs typeface="Arial Narrow"/>
                <a:sym typeface="Arial Narrow"/>
              </a:rPr>
              <a:t>drainage</a:t>
            </a:r>
            <a:r>
              <a:rPr b="1" lang="en" sz="1900">
                <a:solidFill>
                  <a:schemeClr val="dk1"/>
                </a:solidFill>
                <a:latin typeface="Arial Narrow"/>
                <a:ea typeface="Arial Narrow"/>
                <a:cs typeface="Arial Narrow"/>
                <a:sym typeface="Arial Narrow"/>
              </a:rPr>
              <a:t> system capable of carrying only </a:t>
            </a:r>
            <a:r>
              <a:rPr b="1" lang="en" sz="1900">
                <a:solidFill>
                  <a:srgbClr val="414BB2"/>
                </a:solidFill>
                <a:latin typeface="Arial Narrow"/>
                <a:ea typeface="Arial Narrow"/>
                <a:cs typeface="Arial Narrow"/>
                <a:sym typeface="Arial Narrow"/>
              </a:rPr>
              <a:t>25mm of water/hour</a:t>
            </a:r>
            <a:endParaRPr b="1" sz="1900">
              <a:solidFill>
                <a:srgbClr val="414BB2"/>
              </a:solidFill>
              <a:latin typeface="Arial Narrow"/>
              <a:ea typeface="Arial Narrow"/>
              <a:cs typeface="Arial Narrow"/>
              <a:sym typeface="Arial Narrow"/>
            </a:endParaRPr>
          </a:p>
          <a:p>
            <a:pPr indent="457200" lvl="0" marL="0" rtl="0" algn="just">
              <a:spcBef>
                <a:spcPts val="0"/>
              </a:spcBef>
              <a:spcAft>
                <a:spcPts val="0"/>
              </a:spcAft>
              <a:buNone/>
            </a:pPr>
            <a:r>
              <a:t/>
            </a:r>
            <a:endParaRPr b="1" sz="1900">
              <a:solidFill>
                <a:schemeClr val="dk1"/>
              </a:solidFill>
              <a:latin typeface="Arial Narrow"/>
              <a:ea typeface="Arial Narrow"/>
              <a:cs typeface="Arial Narrow"/>
              <a:sym typeface="Arial Narrow"/>
            </a:endParaRPr>
          </a:p>
          <a:p>
            <a:pPr indent="0" lvl="0" marL="0" rtl="0" algn="just">
              <a:spcBef>
                <a:spcPts val="0"/>
              </a:spcBef>
              <a:spcAft>
                <a:spcPts val="0"/>
              </a:spcAft>
              <a:buNone/>
            </a:pPr>
            <a:r>
              <a:t/>
            </a:r>
            <a:endParaRPr b="1" sz="1900">
              <a:solidFill>
                <a:schemeClr val="dk1"/>
              </a:solidFill>
              <a:latin typeface="Arial Narrow"/>
              <a:ea typeface="Arial Narrow"/>
              <a:cs typeface="Arial Narrow"/>
              <a:sym typeface="Arial Narrow"/>
            </a:endParaRPr>
          </a:p>
        </p:txBody>
      </p:sp>
      <p:sp>
        <p:nvSpPr>
          <p:cNvPr id="121" name="Google Shape;121;p18"/>
          <p:cNvSpPr txBox="1"/>
          <p:nvPr/>
        </p:nvSpPr>
        <p:spPr>
          <a:xfrm>
            <a:off x="202425" y="138450"/>
            <a:ext cx="902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why</a:t>
            </a:r>
            <a:endParaRPr b="1" sz="3200">
              <a:solidFill>
                <a:srgbClr val="051F3B"/>
              </a:solidFill>
            </a:endParaRPr>
          </a:p>
        </p:txBody>
      </p:sp>
      <p:sp>
        <p:nvSpPr>
          <p:cNvPr id="122" name="Google Shape;122;p18"/>
          <p:cNvSpPr txBox="1"/>
          <p:nvPr/>
        </p:nvSpPr>
        <p:spPr>
          <a:xfrm>
            <a:off x="924100" y="40575"/>
            <a:ext cx="379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051F3B"/>
                </a:solidFill>
                <a:latin typeface="Roboto Condensed"/>
                <a:ea typeface="Roboto Condensed"/>
                <a:cs typeface="Roboto Condensed"/>
                <a:sym typeface="Roboto Condensed"/>
              </a:rPr>
              <a:t>?</a:t>
            </a:r>
            <a:endParaRPr sz="3700"/>
          </a:p>
        </p:txBody>
      </p:sp>
      <p:cxnSp>
        <p:nvCxnSpPr>
          <p:cNvPr id="123" name="Google Shape;123;p18"/>
          <p:cNvCxnSpPr/>
          <p:nvPr/>
        </p:nvCxnSpPr>
        <p:spPr>
          <a:xfrm>
            <a:off x="2971375" y="1553000"/>
            <a:ext cx="2003700" cy="300"/>
          </a:xfrm>
          <a:prstGeom prst="straightConnector1">
            <a:avLst/>
          </a:prstGeom>
          <a:noFill/>
          <a:ln cap="flat" cmpd="sng" w="19050">
            <a:solidFill>
              <a:srgbClr val="051F3B"/>
            </a:solidFill>
            <a:prstDash val="dash"/>
            <a:round/>
            <a:headEnd len="med" w="med" type="oval"/>
            <a:tailEnd len="med" w="med" type="oval"/>
          </a:ln>
        </p:spPr>
      </p:cxnSp>
      <p:cxnSp>
        <p:nvCxnSpPr>
          <p:cNvPr id="124" name="Google Shape;124;p18"/>
          <p:cNvCxnSpPr/>
          <p:nvPr/>
        </p:nvCxnSpPr>
        <p:spPr>
          <a:xfrm>
            <a:off x="2971375" y="2130350"/>
            <a:ext cx="2003700" cy="300"/>
          </a:xfrm>
          <a:prstGeom prst="straightConnector1">
            <a:avLst/>
          </a:prstGeom>
          <a:noFill/>
          <a:ln cap="flat" cmpd="sng" w="19050">
            <a:solidFill>
              <a:srgbClr val="051F3B"/>
            </a:solidFill>
            <a:prstDash val="dash"/>
            <a:round/>
            <a:headEnd len="med" w="med" type="oval"/>
            <a:tailEnd len="med" w="med" type="oval"/>
          </a:ln>
        </p:spPr>
      </p:cxnSp>
      <p:cxnSp>
        <p:nvCxnSpPr>
          <p:cNvPr id="125" name="Google Shape;125;p18"/>
          <p:cNvCxnSpPr>
            <a:endCxn id="126" idx="1"/>
          </p:cNvCxnSpPr>
          <p:nvPr/>
        </p:nvCxnSpPr>
        <p:spPr>
          <a:xfrm>
            <a:off x="3934000" y="2120300"/>
            <a:ext cx="1034400" cy="684300"/>
          </a:xfrm>
          <a:prstGeom prst="straightConnector1">
            <a:avLst/>
          </a:prstGeom>
          <a:noFill/>
          <a:ln cap="flat" cmpd="sng" w="19050">
            <a:solidFill>
              <a:srgbClr val="051F3B"/>
            </a:solidFill>
            <a:prstDash val="dash"/>
            <a:round/>
            <a:headEnd len="med" w="med" type="oval"/>
            <a:tailEnd len="med" w="med" type="oval"/>
          </a:ln>
        </p:spPr>
      </p:cxnSp>
      <p:cxnSp>
        <p:nvCxnSpPr>
          <p:cNvPr id="127" name="Google Shape;127;p18"/>
          <p:cNvCxnSpPr/>
          <p:nvPr/>
        </p:nvCxnSpPr>
        <p:spPr>
          <a:xfrm>
            <a:off x="2993875" y="2707700"/>
            <a:ext cx="1970700" cy="570300"/>
          </a:xfrm>
          <a:prstGeom prst="straightConnector1">
            <a:avLst/>
          </a:prstGeom>
          <a:noFill/>
          <a:ln cap="flat" cmpd="sng" w="19050">
            <a:solidFill>
              <a:srgbClr val="051F3B"/>
            </a:solidFill>
            <a:prstDash val="dash"/>
            <a:round/>
            <a:headEnd len="med" w="med" type="oval"/>
            <a:tailEnd len="med" w="med" type="oval"/>
          </a:ln>
        </p:spPr>
      </p:cxnSp>
      <p:cxnSp>
        <p:nvCxnSpPr>
          <p:cNvPr id="128" name="Google Shape;128;p18"/>
          <p:cNvCxnSpPr/>
          <p:nvPr/>
        </p:nvCxnSpPr>
        <p:spPr>
          <a:xfrm>
            <a:off x="3437000" y="3263800"/>
            <a:ext cx="1538400" cy="296100"/>
          </a:xfrm>
          <a:prstGeom prst="straightConnector1">
            <a:avLst/>
          </a:prstGeom>
          <a:noFill/>
          <a:ln cap="flat" cmpd="sng" w="19050">
            <a:solidFill>
              <a:srgbClr val="051F3B"/>
            </a:solidFill>
            <a:prstDash val="dash"/>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nvSpPr>
        <p:spPr>
          <a:xfrm>
            <a:off x="158375" y="581550"/>
            <a:ext cx="33330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14BB2"/>
                </a:solidFill>
                <a:latin typeface="Roboto Condensed"/>
                <a:ea typeface="Roboto Condensed"/>
                <a:cs typeface="Roboto Condensed"/>
                <a:sym typeface="Roboto Condensed"/>
              </a:rPr>
              <a:t> </a:t>
            </a:r>
            <a:r>
              <a:rPr b="1" lang="en" sz="1900">
                <a:solidFill>
                  <a:srgbClr val="414BB2"/>
                </a:solidFill>
                <a:latin typeface="Roboto Condensed"/>
                <a:ea typeface="Roboto Condensed"/>
                <a:cs typeface="Roboto Condensed"/>
                <a:sym typeface="Roboto Condensed"/>
              </a:rPr>
              <a:t>Sponge Cities (Wuhan, China)</a:t>
            </a:r>
            <a:endParaRPr b="1" sz="1900">
              <a:solidFill>
                <a:srgbClr val="414BB2"/>
              </a:solidFill>
            </a:endParaRPr>
          </a:p>
        </p:txBody>
      </p:sp>
      <p:sp>
        <p:nvSpPr>
          <p:cNvPr id="134" name="Google Shape;134;p19"/>
          <p:cNvSpPr txBox="1"/>
          <p:nvPr/>
        </p:nvSpPr>
        <p:spPr>
          <a:xfrm>
            <a:off x="202425" y="138450"/>
            <a:ext cx="34461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51F3B"/>
                </a:solidFill>
                <a:latin typeface="Roboto Condensed"/>
                <a:ea typeface="Roboto Condensed"/>
                <a:cs typeface="Roboto Condensed"/>
                <a:sym typeface="Roboto Condensed"/>
              </a:rPr>
              <a:t>State of the art</a:t>
            </a:r>
            <a:endParaRPr b="1" sz="3200">
              <a:solidFill>
                <a:srgbClr val="051F3B"/>
              </a:solidFill>
            </a:endParaRPr>
          </a:p>
        </p:txBody>
      </p:sp>
      <p:pic>
        <p:nvPicPr>
          <p:cNvPr id="135" name="Google Shape;135;p19"/>
          <p:cNvPicPr preferRelativeResize="0"/>
          <p:nvPr/>
        </p:nvPicPr>
        <p:blipFill rotWithShape="1">
          <a:blip r:embed="rId3">
            <a:alphaModFix/>
          </a:blip>
          <a:srcRect b="-10358" l="4035" r="4035" t="-10370"/>
          <a:stretch/>
        </p:blipFill>
        <p:spPr>
          <a:xfrm>
            <a:off x="285113" y="3012047"/>
            <a:ext cx="1210500" cy="1210500"/>
          </a:xfrm>
          <a:prstGeom prst="ellipse">
            <a:avLst/>
          </a:prstGeom>
          <a:noFill/>
          <a:ln cap="flat" cmpd="sng" w="28575">
            <a:solidFill>
              <a:srgbClr val="414BB2"/>
            </a:solidFill>
            <a:prstDash val="solid"/>
            <a:round/>
            <a:headEnd len="sm" w="sm" type="none"/>
            <a:tailEnd len="sm" w="sm" type="none"/>
          </a:ln>
        </p:spPr>
      </p:pic>
      <p:pic>
        <p:nvPicPr>
          <p:cNvPr id="136" name="Google Shape;136;p19"/>
          <p:cNvPicPr preferRelativeResize="0"/>
          <p:nvPr/>
        </p:nvPicPr>
        <p:blipFill rotWithShape="1">
          <a:blip r:embed="rId4">
            <a:alphaModFix/>
          </a:blip>
          <a:srcRect b="-23253" l="0" r="0" t="-35476"/>
          <a:stretch/>
        </p:blipFill>
        <p:spPr>
          <a:xfrm>
            <a:off x="1757765" y="3012047"/>
            <a:ext cx="1210500" cy="1210500"/>
          </a:xfrm>
          <a:prstGeom prst="ellipse">
            <a:avLst/>
          </a:prstGeom>
          <a:noFill/>
          <a:ln cap="flat" cmpd="sng" w="28575">
            <a:solidFill>
              <a:srgbClr val="414BB2"/>
            </a:solidFill>
            <a:prstDash val="solid"/>
            <a:round/>
            <a:headEnd len="sm" w="sm" type="none"/>
            <a:tailEnd len="sm" w="sm" type="none"/>
          </a:ln>
        </p:spPr>
      </p:pic>
      <p:pic>
        <p:nvPicPr>
          <p:cNvPr id="137" name="Google Shape;137;p19"/>
          <p:cNvPicPr preferRelativeResize="0"/>
          <p:nvPr/>
        </p:nvPicPr>
        <p:blipFill>
          <a:blip r:embed="rId5">
            <a:alphaModFix/>
          </a:blip>
          <a:stretch>
            <a:fillRect/>
          </a:stretch>
        </p:blipFill>
        <p:spPr>
          <a:xfrm>
            <a:off x="3230418" y="3012047"/>
            <a:ext cx="1210500" cy="1210500"/>
          </a:xfrm>
          <a:prstGeom prst="ellipse">
            <a:avLst/>
          </a:prstGeom>
          <a:noFill/>
          <a:ln cap="flat" cmpd="sng" w="28575">
            <a:solidFill>
              <a:srgbClr val="414BB2"/>
            </a:solidFill>
            <a:prstDash val="solid"/>
            <a:round/>
            <a:headEnd len="sm" w="sm" type="none"/>
            <a:tailEnd len="sm" w="sm" type="none"/>
          </a:ln>
        </p:spPr>
      </p:pic>
      <p:pic>
        <p:nvPicPr>
          <p:cNvPr id="138" name="Google Shape;138;p19"/>
          <p:cNvPicPr preferRelativeResize="0"/>
          <p:nvPr/>
        </p:nvPicPr>
        <p:blipFill>
          <a:blip r:embed="rId6">
            <a:alphaModFix/>
          </a:blip>
          <a:stretch>
            <a:fillRect/>
          </a:stretch>
        </p:blipFill>
        <p:spPr>
          <a:xfrm>
            <a:off x="4703071" y="2977333"/>
            <a:ext cx="1210500" cy="1210500"/>
          </a:xfrm>
          <a:prstGeom prst="ellipse">
            <a:avLst/>
          </a:prstGeom>
          <a:noFill/>
          <a:ln cap="flat" cmpd="sng" w="28575">
            <a:solidFill>
              <a:srgbClr val="414BB2"/>
            </a:solidFill>
            <a:prstDash val="solid"/>
            <a:round/>
            <a:headEnd len="sm" w="sm" type="none"/>
            <a:tailEnd len="sm" w="sm" type="none"/>
          </a:ln>
        </p:spPr>
      </p:pic>
      <p:pic>
        <p:nvPicPr>
          <p:cNvPr id="139" name="Google Shape;139;p19"/>
          <p:cNvPicPr preferRelativeResize="0"/>
          <p:nvPr/>
        </p:nvPicPr>
        <p:blipFill rotWithShape="1">
          <a:blip r:embed="rId7">
            <a:alphaModFix/>
          </a:blip>
          <a:srcRect b="-20492" l="4603" r="4603" t="-33471"/>
          <a:stretch/>
        </p:blipFill>
        <p:spPr>
          <a:xfrm>
            <a:off x="6175723" y="2977333"/>
            <a:ext cx="1210500" cy="1210500"/>
          </a:xfrm>
          <a:prstGeom prst="ellipse">
            <a:avLst/>
          </a:prstGeom>
          <a:noFill/>
          <a:ln cap="flat" cmpd="sng" w="28575">
            <a:solidFill>
              <a:srgbClr val="414BB2"/>
            </a:solidFill>
            <a:prstDash val="solid"/>
            <a:round/>
            <a:headEnd len="sm" w="sm" type="none"/>
            <a:tailEnd len="sm" w="sm" type="none"/>
          </a:ln>
        </p:spPr>
      </p:pic>
      <p:pic>
        <p:nvPicPr>
          <p:cNvPr id="140" name="Google Shape;140;p19"/>
          <p:cNvPicPr preferRelativeResize="0"/>
          <p:nvPr/>
        </p:nvPicPr>
        <p:blipFill rotWithShape="1">
          <a:blip r:embed="rId8">
            <a:alphaModFix/>
          </a:blip>
          <a:srcRect b="0" l="21846" r="21846" t="4888"/>
          <a:stretch/>
        </p:blipFill>
        <p:spPr>
          <a:xfrm>
            <a:off x="7648376" y="2917925"/>
            <a:ext cx="1210500" cy="1210500"/>
          </a:xfrm>
          <a:prstGeom prst="ellipse">
            <a:avLst/>
          </a:prstGeom>
          <a:noFill/>
          <a:ln cap="flat" cmpd="sng" w="28575">
            <a:solidFill>
              <a:srgbClr val="414BB2"/>
            </a:solidFill>
            <a:prstDash val="solid"/>
            <a:round/>
            <a:headEnd len="sm" w="sm" type="none"/>
            <a:tailEnd len="sm" w="sm" type="none"/>
          </a:ln>
        </p:spPr>
      </p:pic>
      <p:sp>
        <p:nvSpPr>
          <p:cNvPr id="141" name="Google Shape;141;p19"/>
          <p:cNvSpPr txBox="1"/>
          <p:nvPr/>
        </p:nvSpPr>
        <p:spPr>
          <a:xfrm>
            <a:off x="3648500" y="1289125"/>
            <a:ext cx="5210400" cy="130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1"/>
                </a:solidFill>
                <a:latin typeface="Arial Narrow"/>
                <a:ea typeface="Arial Narrow"/>
                <a:cs typeface="Arial Narrow"/>
                <a:sym typeface="Arial Narrow"/>
              </a:rPr>
              <a:t>Results indicated that the best-performing sponge city scenario with a </a:t>
            </a:r>
            <a:r>
              <a:rPr b="1" i="1" lang="en" sz="1900">
                <a:solidFill>
                  <a:srgbClr val="414BB2"/>
                </a:solidFill>
                <a:latin typeface="Arial Narrow"/>
                <a:ea typeface="Arial Narrow"/>
                <a:cs typeface="Arial Narrow"/>
                <a:sym typeface="Arial Narrow"/>
              </a:rPr>
              <a:t>14.8–46.8% is green roofs (area ratio) </a:t>
            </a:r>
            <a:r>
              <a:rPr b="1" i="1" lang="en" sz="1900">
                <a:solidFill>
                  <a:schemeClr val="dk1"/>
                </a:solidFill>
                <a:latin typeface="Arial Narrow"/>
                <a:ea typeface="Arial Narrow"/>
                <a:cs typeface="Arial Narrow"/>
                <a:sym typeface="Arial Narrow"/>
              </a:rPr>
              <a:t>+10% herbaceous basins +10% permeable pavements. </a:t>
            </a:r>
            <a:endParaRPr b="1" i="1" sz="2700">
              <a:solidFill>
                <a:schemeClr val="dk1"/>
              </a:solidFill>
              <a:latin typeface="Arial Narrow"/>
              <a:ea typeface="Arial Narrow"/>
              <a:cs typeface="Arial Narrow"/>
              <a:sym typeface="Arial Narrow"/>
            </a:endParaRPr>
          </a:p>
        </p:txBody>
      </p:sp>
      <p:sp>
        <p:nvSpPr>
          <p:cNvPr id="142" name="Google Shape;142;p19"/>
          <p:cNvSpPr txBox="1"/>
          <p:nvPr/>
        </p:nvSpPr>
        <p:spPr>
          <a:xfrm>
            <a:off x="285100" y="1289125"/>
            <a:ext cx="2553300" cy="130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rgbClr val="051F3B"/>
                </a:solidFill>
                <a:latin typeface="Arial Narrow"/>
                <a:ea typeface="Arial Narrow"/>
                <a:cs typeface="Arial Narrow"/>
                <a:sym typeface="Arial Narrow"/>
              </a:rPr>
              <a:t>A</a:t>
            </a:r>
            <a:r>
              <a:rPr lang="en" sz="1900">
                <a:solidFill>
                  <a:schemeClr val="dk1"/>
                </a:solidFill>
                <a:latin typeface="Arial Narrow"/>
                <a:ea typeface="Arial Narrow"/>
                <a:cs typeface="Arial Narrow"/>
                <a:sym typeface="Arial Narrow"/>
              </a:rPr>
              <a:t>ims to reduce flooding and improve water supply security in urban areas</a:t>
            </a:r>
            <a:endParaRPr sz="1900">
              <a:solidFill>
                <a:schemeClr val="dk1"/>
              </a:solidFill>
              <a:latin typeface="Arial Narrow"/>
              <a:ea typeface="Arial Narrow"/>
              <a:cs typeface="Arial Narrow"/>
              <a:sym typeface="Arial Narrow"/>
            </a:endParaRPr>
          </a:p>
        </p:txBody>
      </p:sp>
      <p:sp>
        <p:nvSpPr>
          <p:cNvPr id="143" name="Google Shape;143;p19"/>
          <p:cNvSpPr txBox="1"/>
          <p:nvPr/>
        </p:nvSpPr>
        <p:spPr>
          <a:xfrm>
            <a:off x="339875" y="4187825"/>
            <a:ext cx="11010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51F3B"/>
                </a:solidFill>
              </a:rPr>
              <a:t>Permeable </a:t>
            </a:r>
            <a:endParaRPr>
              <a:solidFill>
                <a:srgbClr val="051F3B"/>
              </a:solidFill>
            </a:endParaRPr>
          </a:p>
          <a:p>
            <a:pPr indent="0" lvl="0" marL="0" rtl="0" algn="l">
              <a:spcBef>
                <a:spcPts val="0"/>
              </a:spcBef>
              <a:spcAft>
                <a:spcPts val="0"/>
              </a:spcAft>
              <a:buNone/>
            </a:pPr>
            <a:r>
              <a:rPr lang="en">
                <a:solidFill>
                  <a:srgbClr val="051F3B"/>
                </a:solidFill>
              </a:rPr>
              <a:t>Pavements</a:t>
            </a:r>
            <a:endParaRPr>
              <a:solidFill>
                <a:schemeClr val="dk1"/>
              </a:solidFill>
            </a:endParaRPr>
          </a:p>
        </p:txBody>
      </p:sp>
      <p:sp>
        <p:nvSpPr>
          <p:cNvPr id="144" name="Google Shape;144;p19"/>
          <p:cNvSpPr txBox="1"/>
          <p:nvPr/>
        </p:nvSpPr>
        <p:spPr>
          <a:xfrm>
            <a:off x="1812525" y="4187825"/>
            <a:ext cx="11010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1F3B"/>
                </a:solidFill>
              </a:rPr>
              <a:t>Retention</a:t>
            </a:r>
            <a:endParaRPr>
              <a:solidFill>
                <a:srgbClr val="051F3B"/>
              </a:solidFill>
            </a:endParaRPr>
          </a:p>
          <a:p>
            <a:pPr indent="0" lvl="0" marL="0" rtl="0" algn="ctr">
              <a:spcBef>
                <a:spcPts val="0"/>
              </a:spcBef>
              <a:spcAft>
                <a:spcPts val="0"/>
              </a:spcAft>
              <a:buNone/>
            </a:pPr>
            <a:r>
              <a:rPr lang="en">
                <a:solidFill>
                  <a:srgbClr val="051F3B"/>
                </a:solidFill>
              </a:rPr>
              <a:t>Ponds</a:t>
            </a:r>
            <a:endParaRPr>
              <a:solidFill>
                <a:schemeClr val="dk1"/>
              </a:solidFill>
            </a:endParaRPr>
          </a:p>
        </p:txBody>
      </p:sp>
      <p:sp>
        <p:nvSpPr>
          <p:cNvPr id="145" name="Google Shape;145;p19"/>
          <p:cNvSpPr txBox="1"/>
          <p:nvPr/>
        </p:nvSpPr>
        <p:spPr>
          <a:xfrm>
            <a:off x="3230425" y="4311575"/>
            <a:ext cx="1210500" cy="3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1F3B"/>
                </a:solidFill>
              </a:rPr>
              <a:t>Bioretention</a:t>
            </a:r>
            <a:endParaRPr>
              <a:solidFill>
                <a:schemeClr val="dk1"/>
              </a:solidFill>
            </a:endParaRPr>
          </a:p>
        </p:txBody>
      </p:sp>
      <p:sp>
        <p:nvSpPr>
          <p:cNvPr id="146" name="Google Shape;146;p19"/>
          <p:cNvSpPr txBox="1"/>
          <p:nvPr/>
        </p:nvSpPr>
        <p:spPr>
          <a:xfrm>
            <a:off x="4757825" y="4187825"/>
            <a:ext cx="11010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1F3B"/>
                </a:solidFill>
              </a:rPr>
              <a:t>Rain</a:t>
            </a:r>
            <a:endParaRPr>
              <a:solidFill>
                <a:srgbClr val="051F3B"/>
              </a:solidFill>
            </a:endParaRPr>
          </a:p>
          <a:p>
            <a:pPr indent="0" lvl="0" marL="0" rtl="0" algn="ctr">
              <a:spcBef>
                <a:spcPts val="0"/>
              </a:spcBef>
              <a:spcAft>
                <a:spcPts val="0"/>
              </a:spcAft>
              <a:buNone/>
            </a:pPr>
            <a:r>
              <a:rPr lang="en">
                <a:solidFill>
                  <a:srgbClr val="051F3B"/>
                </a:solidFill>
              </a:rPr>
              <a:t>Gardens</a:t>
            </a:r>
            <a:endParaRPr>
              <a:solidFill>
                <a:srgbClr val="051F3B"/>
              </a:solidFill>
            </a:endParaRPr>
          </a:p>
        </p:txBody>
      </p:sp>
      <p:sp>
        <p:nvSpPr>
          <p:cNvPr id="147" name="Google Shape;147;p19"/>
          <p:cNvSpPr txBox="1"/>
          <p:nvPr/>
        </p:nvSpPr>
        <p:spPr>
          <a:xfrm>
            <a:off x="5925075" y="4187825"/>
            <a:ext cx="17118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1F3B"/>
                </a:solidFill>
              </a:rPr>
              <a:t>Underground</a:t>
            </a:r>
            <a:endParaRPr>
              <a:solidFill>
                <a:srgbClr val="051F3B"/>
              </a:solidFill>
            </a:endParaRPr>
          </a:p>
          <a:p>
            <a:pPr indent="0" lvl="0" marL="0" rtl="0" algn="ctr">
              <a:spcBef>
                <a:spcPts val="0"/>
              </a:spcBef>
              <a:spcAft>
                <a:spcPts val="0"/>
              </a:spcAft>
              <a:buNone/>
            </a:pPr>
            <a:r>
              <a:rPr lang="en">
                <a:solidFill>
                  <a:srgbClr val="051F3B"/>
                </a:solidFill>
              </a:rPr>
              <a:t>Storage Systems</a:t>
            </a:r>
            <a:endParaRPr>
              <a:solidFill>
                <a:srgbClr val="051F3B"/>
              </a:solidFill>
            </a:endParaRPr>
          </a:p>
        </p:txBody>
      </p:sp>
      <p:sp>
        <p:nvSpPr>
          <p:cNvPr id="148" name="Google Shape;148;p19"/>
          <p:cNvSpPr txBox="1"/>
          <p:nvPr/>
        </p:nvSpPr>
        <p:spPr>
          <a:xfrm>
            <a:off x="7397725" y="4311575"/>
            <a:ext cx="1711800" cy="3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1F3B"/>
                </a:solidFill>
              </a:rPr>
              <a:t>Green Roof</a:t>
            </a:r>
            <a:endParaRPr>
              <a:solidFill>
                <a:srgbClr val="051F3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aphicFrame>
        <p:nvGraphicFramePr>
          <p:cNvPr id="153" name="Google Shape;153;p20"/>
          <p:cNvGraphicFramePr/>
          <p:nvPr/>
        </p:nvGraphicFramePr>
        <p:xfrm>
          <a:off x="0" y="152400"/>
          <a:ext cx="3000000" cy="3000000"/>
        </p:xfrm>
        <a:graphic>
          <a:graphicData uri="http://schemas.openxmlformats.org/drawingml/2006/table">
            <a:tbl>
              <a:tblPr>
                <a:noFill/>
                <a:tableStyleId>{A2369C95-6F5A-4BCB-96FC-BBE3A50C0FDC}</a:tableStyleId>
              </a:tblPr>
              <a:tblGrid>
                <a:gridCol w="1684050"/>
                <a:gridCol w="1823225"/>
                <a:gridCol w="1099500"/>
                <a:gridCol w="1600550"/>
                <a:gridCol w="1336125"/>
                <a:gridCol w="1600550"/>
              </a:tblGrid>
              <a:tr h="381000">
                <a:tc>
                  <a:txBody>
                    <a:bodyPr/>
                    <a:lstStyle/>
                    <a:p>
                      <a:pPr indent="0" lvl="0" marL="0" rtl="0" algn="l">
                        <a:spcBef>
                          <a:spcPts val="0"/>
                        </a:spcBef>
                        <a:spcAft>
                          <a:spcPts val="0"/>
                        </a:spcAft>
                        <a:buNone/>
                      </a:pPr>
                      <a:r>
                        <a:rPr lang="en"/>
                        <a:t>Sustainable Infrastructure</a:t>
                      </a:r>
                      <a:endParaRPr/>
                    </a:p>
                  </a:txBody>
                  <a:tcPr marT="91425" marB="91425" marR="91425" marL="91425"/>
                </a:tc>
                <a:tc>
                  <a:txBody>
                    <a:bodyPr/>
                    <a:lstStyle/>
                    <a:p>
                      <a:pPr indent="0" lvl="0" marL="0" rtl="0" algn="l">
                        <a:spcBef>
                          <a:spcPts val="0"/>
                        </a:spcBef>
                        <a:spcAft>
                          <a:spcPts val="0"/>
                        </a:spcAft>
                        <a:buNone/>
                      </a:pPr>
                      <a:r>
                        <a:rPr lang="en"/>
                        <a:t>Cost per</a:t>
                      </a:r>
                      <a:endParaRPr/>
                    </a:p>
                    <a:p>
                      <a:pPr indent="0" lvl="0" marL="0" rtl="0" algn="l">
                        <a:spcBef>
                          <a:spcPts val="0"/>
                        </a:spcBef>
                        <a:spcAft>
                          <a:spcPts val="0"/>
                        </a:spcAft>
                        <a:buNone/>
                      </a:pPr>
                      <a:r>
                        <a:rPr lang="en"/>
                        <a:t>Square Meter (₹)</a:t>
                      </a:r>
                      <a:endParaRPr/>
                    </a:p>
                  </a:txBody>
                  <a:tcPr marT="91425" marB="91425" marR="91425" marL="91425"/>
                </a:tc>
                <a:tc>
                  <a:txBody>
                    <a:bodyPr/>
                    <a:lstStyle/>
                    <a:p>
                      <a:pPr indent="0" lvl="0" marL="0" rtl="0" algn="l">
                        <a:spcBef>
                          <a:spcPts val="0"/>
                        </a:spcBef>
                        <a:spcAft>
                          <a:spcPts val="0"/>
                        </a:spcAft>
                        <a:buNone/>
                      </a:pPr>
                      <a:r>
                        <a:rPr lang="en"/>
                        <a:t>Resource</a:t>
                      </a:r>
                      <a:endParaRPr/>
                    </a:p>
                    <a:p>
                      <a:pPr indent="0" lvl="0" marL="0" rtl="0" algn="l">
                        <a:spcBef>
                          <a:spcPts val="0"/>
                        </a:spcBef>
                        <a:spcAft>
                          <a:spcPts val="0"/>
                        </a:spcAft>
                        <a:buNone/>
                      </a:pPr>
                      <a:r>
                        <a:rPr lang="en"/>
                        <a:t> Intensity</a:t>
                      </a:r>
                      <a:endParaRPr/>
                    </a:p>
                  </a:txBody>
                  <a:tcPr marT="91425" marB="91425" marR="91425" marL="91425"/>
                </a:tc>
                <a:tc>
                  <a:txBody>
                    <a:bodyPr/>
                    <a:lstStyle/>
                    <a:p>
                      <a:pPr indent="0" lvl="0" marL="0" rtl="0" algn="l">
                        <a:spcBef>
                          <a:spcPts val="0"/>
                        </a:spcBef>
                        <a:spcAft>
                          <a:spcPts val="0"/>
                        </a:spcAft>
                        <a:buNone/>
                      </a:pPr>
                      <a:r>
                        <a:rPr lang="en"/>
                        <a:t>Manpower</a:t>
                      </a:r>
                      <a:endParaRPr/>
                    </a:p>
                  </a:txBody>
                  <a:tcPr marT="91425" marB="91425" marR="91425" marL="91425"/>
                </a:tc>
                <a:tc>
                  <a:txBody>
                    <a:bodyPr/>
                    <a:lstStyle/>
                    <a:p>
                      <a:pPr indent="0" lvl="0" marL="0" rtl="0" algn="l">
                        <a:spcBef>
                          <a:spcPts val="0"/>
                        </a:spcBef>
                        <a:spcAft>
                          <a:spcPts val="0"/>
                        </a:spcAft>
                        <a:buNone/>
                      </a:pPr>
                      <a:r>
                        <a:rPr lang="en"/>
                        <a:t>Noise</a:t>
                      </a:r>
                      <a:endParaRPr/>
                    </a:p>
                    <a:p>
                      <a:pPr indent="0" lvl="0" marL="0" rtl="0" algn="l">
                        <a:spcBef>
                          <a:spcPts val="0"/>
                        </a:spcBef>
                        <a:spcAft>
                          <a:spcPts val="0"/>
                        </a:spcAft>
                        <a:buNone/>
                      </a:pPr>
                      <a:r>
                        <a:rPr lang="en"/>
                        <a:t>Disturbance</a:t>
                      </a:r>
                      <a:endParaRPr/>
                    </a:p>
                  </a:txBody>
                  <a:tcPr marT="91425" marB="91425" marR="91425" marL="91425"/>
                </a:tc>
                <a:tc>
                  <a:txBody>
                    <a:bodyPr/>
                    <a:lstStyle/>
                    <a:p>
                      <a:pPr indent="0" lvl="0" marL="0" rtl="0" algn="l">
                        <a:spcBef>
                          <a:spcPts val="0"/>
                        </a:spcBef>
                        <a:spcAft>
                          <a:spcPts val="0"/>
                        </a:spcAft>
                        <a:buNone/>
                      </a:pPr>
                      <a:r>
                        <a:rPr lang="en"/>
                        <a:t>Neighborhood Disturbance</a:t>
                      </a:r>
                      <a:endParaRPr/>
                    </a:p>
                  </a:txBody>
                  <a:tcPr marT="91425" marB="91425" marR="91425" marL="91425"/>
                </a:tc>
              </a:tr>
            </a:tbl>
          </a:graphicData>
        </a:graphic>
      </p:graphicFrame>
      <p:graphicFrame>
        <p:nvGraphicFramePr>
          <p:cNvPr id="154" name="Google Shape;154;p20"/>
          <p:cNvGraphicFramePr/>
          <p:nvPr/>
        </p:nvGraphicFramePr>
        <p:xfrm>
          <a:off x="0" y="708175"/>
          <a:ext cx="3000000" cy="3000000"/>
        </p:xfrm>
        <a:graphic>
          <a:graphicData uri="http://schemas.openxmlformats.org/drawingml/2006/table">
            <a:tbl>
              <a:tblPr>
                <a:noFill/>
                <a:tableStyleId>{A2369C95-6F5A-4BCB-96FC-BBE3A50C0FDC}</a:tableStyleId>
              </a:tblPr>
              <a:tblGrid>
                <a:gridCol w="1708700"/>
                <a:gridCol w="1849925"/>
                <a:gridCol w="1115600"/>
                <a:gridCol w="1623975"/>
                <a:gridCol w="1355675"/>
                <a:gridCol w="1623975"/>
              </a:tblGrid>
              <a:tr h="671600">
                <a:tc>
                  <a:txBody>
                    <a:bodyPr/>
                    <a:lstStyle/>
                    <a:p>
                      <a:pPr indent="0" lvl="0" marL="0" rtl="0" algn="l">
                        <a:spcBef>
                          <a:spcPts val="0"/>
                        </a:spcBef>
                        <a:spcAft>
                          <a:spcPts val="0"/>
                        </a:spcAft>
                        <a:buNone/>
                      </a:pPr>
                      <a:r>
                        <a:rPr lang="en"/>
                        <a:t>Permeable Paving</a:t>
                      </a:r>
                      <a:endParaRPr/>
                    </a:p>
                  </a:txBody>
                  <a:tcPr marT="91425" marB="91425" marR="91425" marL="91425"/>
                </a:tc>
                <a:tc>
                  <a:txBody>
                    <a:bodyPr/>
                    <a:lstStyle/>
                    <a:p>
                      <a:pPr indent="0" lvl="0" marL="0" rtl="0" algn="l">
                        <a:spcBef>
                          <a:spcPts val="0"/>
                        </a:spcBef>
                        <a:spcAft>
                          <a:spcPts val="0"/>
                        </a:spcAft>
                        <a:buNone/>
                      </a:pPr>
                      <a:r>
                        <a:rPr lang="en"/>
                        <a:t>₹2,500 - ₹5,000</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Low (3-5 people)</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r>
              <a:tr h="678375">
                <a:tc>
                  <a:txBody>
                    <a:bodyPr/>
                    <a:lstStyle/>
                    <a:p>
                      <a:pPr indent="0" lvl="0" marL="0" rtl="0" algn="l">
                        <a:spcBef>
                          <a:spcPts val="0"/>
                        </a:spcBef>
                        <a:spcAft>
                          <a:spcPts val="0"/>
                        </a:spcAft>
                        <a:buNone/>
                      </a:pPr>
                      <a:r>
                        <a:rPr lang="en"/>
                        <a:t>Retention Ponds</a:t>
                      </a:r>
                      <a:endParaRPr/>
                    </a:p>
                  </a:txBody>
                  <a:tcPr marT="91425" marB="91425" marR="91425" marL="91425"/>
                </a:tc>
                <a:tc>
                  <a:txBody>
                    <a:bodyPr/>
                    <a:lstStyle/>
                    <a:p>
                      <a:pPr indent="0" lvl="0" marL="0" rtl="0" algn="l">
                        <a:spcBef>
                          <a:spcPts val="0"/>
                        </a:spcBef>
                        <a:spcAft>
                          <a:spcPts val="0"/>
                        </a:spcAft>
                        <a:buNone/>
                      </a:pPr>
                      <a:r>
                        <a:rPr lang="en"/>
                        <a:t>₹2,500 - ₹4,000</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Medium (5-10 people)</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r>
              <a:tr h="766575">
                <a:tc>
                  <a:txBody>
                    <a:bodyPr/>
                    <a:lstStyle/>
                    <a:p>
                      <a:pPr indent="0" lvl="0" marL="0" rtl="0" algn="l">
                        <a:spcBef>
                          <a:spcPts val="0"/>
                        </a:spcBef>
                        <a:spcAft>
                          <a:spcPts val="0"/>
                        </a:spcAft>
                        <a:buNone/>
                      </a:pPr>
                      <a:r>
                        <a:rPr lang="en"/>
                        <a:t>Bioretention Systems</a:t>
                      </a:r>
                      <a:endParaRPr/>
                    </a:p>
                  </a:txBody>
                  <a:tcPr marT="91425" marB="91425" marR="91425" marL="91425"/>
                </a:tc>
                <a:tc>
                  <a:txBody>
                    <a:bodyPr/>
                    <a:lstStyle/>
                    <a:p>
                      <a:pPr indent="0" lvl="0" marL="0" rtl="0" algn="l">
                        <a:spcBef>
                          <a:spcPts val="0"/>
                        </a:spcBef>
                        <a:spcAft>
                          <a:spcPts val="0"/>
                        </a:spcAft>
                        <a:buNone/>
                      </a:pPr>
                      <a:r>
                        <a:rPr lang="en"/>
                        <a:t>₹6,000 - ₹9,000</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High (10+ people)</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r>
              <a:tr h="719100">
                <a:tc>
                  <a:txBody>
                    <a:bodyPr/>
                    <a:lstStyle/>
                    <a:p>
                      <a:pPr indent="0" lvl="0" marL="0" rtl="0" algn="l">
                        <a:spcBef>
                          <a:spcPts val="0"/>
                        </a:spcBef>
                        <a:spcAft>
                          <a:spcPts val="0"/>
                        </a:spcAft>
                        <a:buNone/>
                      </a:pPr>
                      <a:r>
                        <a:rPr lang="en"/>
                        <a:t>Rain Gardens</a:t>
                      </a:r>
                      <a:endParaRPr/>
                    </a:p>
                  </a:txBody>
                  <a:tcPr marT="91425" marB="91425" marR="91425" marL="91425"/>
                </a:tc>
                <a:tc>
                  <a:txBody>
                    <a:bodyPr/>
                    <a:lstStyle/>
                    <a:p>
                      <a:pPr indent="0" lvl="0" marL="0" rtl="0" algn="l">
                        <a:spcBef>
                          <a:spcPts val="0"/>
                        </a:spcBef>
                        <a:spcAft>
                          <a:spcPts val="0"/>
                        </a:spcAft>
                        <a:buNone/>
                      </a:pPr>
                      <a:r>
                        <a:rPr lang="en"/>
                        <a:t>₹3,000 - ₹5,000</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Medium (5-10 people)</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r>
              <a:tr h="820850">
                <a:tc>
                  <a:txBody>
                    <a:bodyPr/>
                    <a:lstStyle/>
                    <a:p>
                      <a:pPr indent="0" lvl="0" marL="0" rtl="0" algn="l">
                        <a:spcBef>
                          <a:spcPts val="0"/>
                        </a:spcBef>
                        <a:spcAft>
                          <a:spcPts val="0"/>
                        </a:spcAft>
                        <a:buNone/>
                      </a:pPr>
                      <a:r>
                        <a:rPr lang="en"/>
                        <a:t>Underground Storage Systems</a:t>
                      </a:r>
                      <a:endParaRPr/>
                    </a:p>
                  </a:txBody>
                  <a:tcPr marT="91425" marB="91425" marR="91425" marL="91425"/>
                </a:tc>
                <a:tc>
                  <a:txBody>
                    <a:bodyPr/>
                    <a:lstStyle/>
                    <a:p>
                      <a:pPr indent="0" lvl="0" marL="0" rtl="0" algn="l">
                        <a:spcBef>
                          <a:spcPts val="0"/>
                        </a:spcBef>
                        <a:spcAft>
                          <a:spcPts val="0"/>
                        </a:spcAft>
                        <a:buNone/>
                      </a:pPr>
                      <a:r>
                        <a:rPr lang="en"/>
                        <a:t>₹6,000 - ₹8,000 per cubic meter</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High (10+ people)</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r>
              <a:tr h="732650">
                <a:tc>
                  <a:txBody>
                    <a:bodyPr/>
                    <a:lstStyle/>
                    <a:p>
                      <a:pPr indent="0" lvl="0" marL="0" rtl="0" algn="l">
                        <a:spcBef>
                          <a:spcPts val="0"/>
                        </a:spcBef>
                        <a:spcAft>
                          <a:spcPts val="0"/>
                        </a:spcAft>
                        <a:buNone/>
                      </a:pPr>
                      <a:r>
                        <a:rPr lang="en"/>
                        <a:t>Green Roofs</a:t>
                      </a:r>
                      <a:endParaRPr/>
                    </a:p>
                  </a:txBody>
                  <a:tcPr marT="91425" marB="91425" marR="91425" marL="91425"/>
                </a:tc>
                <a:tc>
                  <a:txBody>
                    <a:bodyPr/>
                    <a:lstStyle/>
                    <a:p>
                      <a:pPr indent="0" lvl="0" marL="0" rtl="0" algn="l">
                        <a:spcBef>
                          <a:spcPts val="0"/>
                        </a:spcBef>
                        <a:spcAft>
                          <a:spcPts val="0"/>
                        </a:spcAft>
                        <a:buNone/>
                      </a:pPr>
                      <a:r>
                        <a:rPr lang="en"/>
                        <a:t>₹2,500 - ₹25,000</a:t>
                      </a:r>
                      <a:endParaRPr/>
                    </a:p>
                  </a:txBody>
                  <a:tcPr marT="91425" marB="91425" marR="91425" marL="91425"/>
                </a:tc>
                <a:tc>
                  <a:txBody>
                    <a:bodyPr/>
                    <a:lstStyle/>
                    <a:p>
                      <a:pPr indent="0" lvl="0" marL="0" rtl="0" algn="l">
                        <a:spcBef>
                          <a:spcPts val="0"/>
                        </a:spcBef>
                        <a:spcAft>
                          <a:spcPts val="0"/>
                        </a:spcAft>
                        <a:buNone/>
                      </a:pPr>
                      <a:r>
                        <a:rPr lang="en"/>
                        <a:t>Low</a:t>
                      </a:r>
                      <a:endParaRPr/>
                    </a:p>
                    <a:p>
                      <a:pPr indent="0" lvl="0" marL="0" rtl="0" algn="l">
                        <a:spcBef>
                          <a:spcPts val="0"/>
                        </a:spcBef>
                        <a:spcAft>
                          <a:spcPts val="0"/>
                        </a:spcAft>
                        <a:buNone/>
                      </a:pPr>
                      <a:r>
                        <a:rPr lang="en"/>
                        <a:t>High</a:t>
                      </a:r>
                      <a:endParaRPr/>
                    </a:p>
                  </a:txBody>
                  <a:tcPr marT="91425" marB="91425" marR="91425" marL="91425"/>
                </a:tc>
                <a:tc>
                  <a:txBody>
                    <a:bodyPr/>
                    <a:lstStyle/>
                    <a:p>
                      <a:pPr indent="0" lvl="0" marL="0" rtl="0" algn="l">
                        <a:spcBef>
                          <a:spcPts val="0"/>
                        </a:spcBef>
                        <a:spcAft>
                          <a:spcPts val="0"/>
                        </a:spcAft>
                        <a:buNone/>
                      </a:pPr>
                      <a:r>
                        <a:rPr lang="en"/>
                        <a:t>Low (3 people)</a:t>
                      </a:r>
                      <a:endParaRPr/>
                    </a:p>
                    <a:p>
                      <a:pPr indent="0" lvl="0" marL="0" rtl="0" algn="l">
                        <a:spcBef>
                          <a:spcPts val="0"/>
                        </a:spcBef>
                        <a:spcAft>
                          <a:spcPts val="0"/>
                        </a:spcAft>
                        <a:buNone/>
                      </a:pPr>
                      <a:r>
                        <a:rPr lang="en"/>
                        <a:t>High (10+ people)</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r>
            </a:tbl>
          </a:graphicData>
        </a:graphic>
      </p:graphicFrame>
      <p:cxnSp>
        <p:nvCxnSpPr>
          <p:cNvPr id="155" name="Google Shape;155;p20"/>
          <p:cNvCxnSpPr/>
          <p:nvPr/>
        </p:nvCxnSpPr>
        <p:spPr>
          <a:xfrm>
            <a:off x="1681525" y="740650"/>
            <a:ext cx="0" cy="4330800"/>
          </a:xfrm>
          <a:prstGeom prst="straightConnector1">
            <a:avLst/>
          </a:prstGeom>
          <a:noFill/>
          <a:ln cap="flat" cmpd="sng" w="28575">
            <a:solidFill>
              <a:srgbClr val="414BB2"/>
            </a:solidFill>
            <a:prstDash val="solid"/>
            <a:round/>
            <a:headEnd len="med" w="med" type="none"/>
            <a:tailEnd len="med" w="med" type="none"/>
          </a:ln>
        </p:spPr>
      </p:cxnSp>
      <p:cxnSp>
        <p:nvCxnSpPr>
          <p:cNvPr id="156" name="Google Shape;156;p20"/>
          <p:cNvCxnSpPr/>
          <p:nvPr/>
        </p:nvCxnSpPr>
        <p:spPr>
          <a:xfrm>
            <a:off x="3507275" y="749900"/>
            <a:ext cx="0" cy="4321800"/>
          </a:xfrm>
          <a:prstGeom prst="straightConnector1">
            <a:avLst/>
          </a:prstGeom>
          <a:noFill/>
          <a:ln cap="flat" cmpd="sng" w="28575">
            <a:solidFill>
              <a:srgbClr val="414BB2"/>
            </a:solidFill>
            <a:prstDash val="solid"/>
            <a:round/>
            <a:headEnd len="med" w="med" type="none"/>
            <a:tailEnd len="med" w="med" type="none"/>
          </a:ln>
        </p:spPr>
      </p:cxnSp>
      <p:cxnSp>
        <p:nvCxnSpPr>
          <p:cNvPr id="157" name="Google Shape;157;p20"/>
          <p:cNvCxnSpPr/>
          <p:nvPr/>
        </p:nvCxnSpPr>
        <p:spPr>
          <a:xfrm>
            <a:off x="4572000" y="740650"/>
            <a:ext cx="0" cy="4330800"/>
          </a:xfrm>
          <a:prstGeom prst="straightConnector1">
            <a:avLst/>
          </a:prstGeom>
          <a:noFill/>
          <a:ln cap="flat" cmpd="sng" w="28575">
            <a:solidFill>
              <a:srgbClr val="414BB2"/>
            </a:solidFill>
            <a:prstDash val="solid"/>
            <a:round/>
            <a:headEnd len="med" w="med" type="none"/>
            <a:tailEnd len="med" w="med" type="none"/>
          </a:ln>
        </p:spPr>
      </p:cxnSp>
      <p:cxnSp>
        <p:nvCxnSpPr>
          <p:cNvPr id="158" name="Google Shape;158;p20"/>
          <p:cNvCxnSpPr/>
          <p:nvPr/>
        </p:nvCxnSpPr>
        <p:spPr>
          <a:xfrm>
            <a:off x="6248000" y="740650"/>
            <a:ext cx="0" cy="4330800"/>
          </a:xfrm>
          <a:prstGeom prst="straightConnector1">
            <a:avLst/>
          </a:prstGeom>
          <a:noFill/>
          <a:ln cap="flat" cmpd="sng" w="28575">
            <a:solidFill>
              <a:srgbClr val="414BB2"/>
            </a:solidFill>
            <a:prstDash val="solid"/>
            <a:round/>
            <a:headEnd len="med" w="med" type="none"/>
            <a:tailEnd len="med" w="med" type="none"/>
          </a:ln>
        </p:spPr>
      </p:cxnSp>
      <p:cxnSp>
        <p:nvCxnSpPr>
          <p:cNvPr id="159" name="Google Shape;159;p20"/>
          <p:cNvCxnSpPr/>
          <p:nvPr/>
        </p:nvCxnSpPr>
        <p:spPr>
          <a:xfrm>
            <a:off x="7471550" y="749900"/>
            <a:ext cx="0" cy="4321500"/>
          </a:xfrm>
          <a:prstGeom prst="straightConnector1">
            <a:avLst/>
          </a:prstGeom>
          <a:noFill/>
          <a:ln cap="flat" cmpd="sng" w="28575">
            <a:solidFill>
              <a:srgbClr val="414BB2"/>
            </a:solidFill>
            <a:prstDash val="solid"/>
            <a:round/>
            <a:headEnd len="med" w="med" type="none"/>
            <a:tailEnd len="med" w="med" type="none"/>
          </a:ln>
        </p:spPr>
      </p:cxnSp>
      <p:cxnSp>
        <p:nvCxnSpPr>
          <p:cNvPr id="160" name="Google Shape;160;p20"/>
          <p:cNvCxnSpPr/>
          <p:nvPr/>
        </p:nvCxnSpPr>
        <p:spPr>
          <a:xfrm flipH="1" rot="10800000">
            <a:off x="900" y="740600"/>
            <a:ext cx="9151200" cy="9300"/>
          </a:xfrm>
          <a:prstGeom prst="straightConnector1">
            <a:avLst/>
          </a:prstGeom>
          <a:noFill/>
          <a:ln cap="flat" cmpd="sng" w="28575">
            <a:solidFill>
              <a:srgbClr val="414BB2"/>
            </a:solidFill>
            <a:prstDash val="solid"/>
            <a:round/>
            <a:headEnd len="med" w="med" type="none"/>
            <a:tailEnd len="med" w="med" type="none"/>
          </a:ln>
        </p:spPr>
      </p:cxnSp>
      <p:cxnSp>
        <p:nvCxnSpPr>
          <p:cNvPr id="161" name="Google Shape;161;p20"/>
          <p:cNvCxnSpPr/>
          <p:nvPr/>
        </p:nvCxnSpPr>
        <p:spPr>
          <a:xfrm flipH="1" rot="10800000">
            <a:off x="-3600" y="1244000"/>
            <a:ext cx="9151200" cy="9300"/>
          </a:xfrm>
          <a:prstGeom prst="straightConnector1">
            <a:avLst/>
          </a:prstGeom>
          <a:noFill/>
          <a:ln cap="flat" cmpd="sng" w="28575">
            <a:solidFill>
              <a:srgbClr val="414BB2"/>
            </a:solidFill>
            <a:prstDash val="solid"/>
            <a:round/>
            <a:headEnd len="med" w="med" type="none"/>
            <a:tailEnd len="med" w="med" type="none"/>
          </a:ln>
        </p:spPr>
      </p:cxnSp>
      <p:cxnSp>
        <p:nvCxnSpPr>
          <p:cNvPr id="162" name="Google Shape;162;p20"/>
          <p:cNvCxnSpPr/>
          <p:nvPr/>
        </p:nvCxnSpPr>
        <p:spPr>
          <a:xfrm flipH="1" rot="10800000">
            <a:off x="-7200" y="1955025"/>
            <a:ext cx="9151200" cy="9300"/>
          </a:xfrm>
          <a:prstGeom prst="straightConnector1">
            <a:avLst/>
          </a:prstGeom>
          <a:noFill/>
          <a:ln cap="flat" cmpd="sng" w="28575">
            <a:solidFill>
              <a:srgbClr val="414BB2"/>
            </a:solidFill>
            <a:prstDash val="solid"/>
            <a:round/>
            <a:headEnd len="med" w="med" type="none"/>
            <a:tailEnd len="med" w="med" type="none"/>
          </a:ln>
        </p:spPr>
      </p:cxnSp>
      <p:cxnSp>
        <p:nvCxnSpPr>
          <p:cNvPr id="163" name="Google Shape;163;p20"/>
          <p:cNvCxnSpPr/>
          <p:nvPr/>
        </p:nvCxnSpPr>
        <p:spPr>
          <a:xfrm flipH="1" rot="10800000">
            <a:off x="-7200" y="3377075"/>
            <a:ext cx="9151200" cy="9300"/>
          </a:xfrm>
          <a:prstGeom prst="straightConnector1">
            <a:avLst/>
          </a:prstGeom>
          <a:noFill/>
          <a:ln cap="flat" cmpd="sng" w="28575">
            <a:solidFill>
              <a:srgbClr val="414BB2"/>
            </a:solidFill>
            <a:prstDash val="solid"/>
            <a:round/>
            <a:headEnd len="med" w="med" type="none"/>
            <a:tailEnd len="med" w="med" type="none"/>
          </a:ln>
        </p:spPr>
      </p:cxnSp>
      <p:cxnSp>
        <p:nvCxnSpPr>
          <p:cNvPr id="164" name="Google Shape;164;p20"/>
          <p:cNvCxnSpPr/>
          <p:nvPr/>
        </p:nvCxnSpPr>
        <p:spPr>
          <a:xfrm flipH="1" rot="10800000">
            <a:off x="900" y="2666050"/>
            <a:ext cx="9151200" cy="9300"/>
          </a:xfrm>
          <a:prstGeom prst="straightConnector1">
            <a:avLst/>
          </a:prstGeom>
          <a:noFill/>
          <a:ln cap="flat" cmpd="sng" w="28575">
            <a:solidFill>
              <a:srgbClr val="414BB2"/>
            </a:solidFill>
            <a:prstDash val="solid"/>
            <a:round/>
            <a:headEnd len="med" w="med" type="none"/>
            <a:tailEnd len="med" w="med" type="none"/>
          </a:ln>
        </p:spPr>
      </p:cxnSp>
      <p:cxnSp>
        <p:nvCxnSpPr>
          <p:cNvPr id="165" name="Google Shape;165;p20"/>
          <p:cNvCxnSpPr/>
          <p:nvPr/>
        </p:nvCxnSpPr>
        <p:spPr>
          <a:xfrm flipH="1" rot="10800000">
            <a:off x="-7200" y="4259000"/>
            <a:ext cx="9151200" cy="9300"/>
          </a:xfrm>
          <a:prstGeom prst="straightConnector1">
            <a:avLst/>
          </a:prstGeom>
          <a:noFill/>
          <a:ln cap="flat" cmpd="sng" w="28575">
            <a:solidFill>
              <a:srgbClr val="414BB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aphicFrame>
        <p:nvGraphicFramePr>
          <p:cNvPr id="170" name="Google Shape;170;p21"/>
          <p:cNvGraphicFramePr/>
          <p:nvPr/>
        </p:nvGraphicFramePr>
        <p:xfrm>
          <a:off x="0" y="152400"/>
          <a:ext cx="3000000" cy="3000000"/>
        </p:xfrm>
        <a:graphic>
          <a:graphicData uri="http://schemas.openxmlformats.org/drawingml/2006/table">
            <a:tbl>
              <a:tblPr>
                <a:noFill/>
                <a:tableStyleId>{A2369C95-6F5A-4BCB-96FC-BBE3A50C0FDC}</a:tableStyleId>
              </a:tblPr>
              <a:tblGrid>
                <a:gridCol w="1684050"/>
                <a:gridCol w="1823225"/>
                <a:gridCol w="1099500"/>
                <a:gridCol w="1600550"/>
                <a:gridCol w="1336125"/>
                <a:gridCol w="1600550"/>
              </a:tblGrid>
              <a:tr h="381000">
                <a:tc>
                  <a:txBody>
                    <a:bodyPr/>
                    <a:lstStyle/>
                    <a:p>
                      <a:pPr indent="0" lvl="0" marL="0" rtl="0" algn="l">
                        <a:spcBef>
                          <a:spcPts val="0"/>
                        </a:spcBef>
                        <a:spcAft>
                          <a:spcPts val="0"/>
                        </a:spcAft>
                        <a:buNone/>
                      </a:pPr>
                      <a:r>
                        <a:rPr lang="en">
                          <a:solidFill>
                            <a:srgbClr val="B7B7B7"/>
                          </a:solidFill>
                        </a:rPr>
                        <a:t>Sustainable Infrastructure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Cost per</a:t>
                      </a:r>
                      <a:endParaRPr>
                        <a:solidFill>
                          <a:srgbClr val="B7B7B7"/>
                        </a:solidFill>
                      </a:endParaRPr>
                    </a:p>
                    <a:p>
                      <a:pPr indent="0" lvl="0" marL="0" rtl="0" algn="l">
                        <a:spcBef>
                          <a:spcPts val="0"/>
                        </a:spcBef>
                        <a:spcAft>
                          <a:spcPts val="0"/>
                        </a:spcAft>
                        <a:buNone/>
                      </a:pPr>
                      <a:r>
                        <a:rPr lang="en">
                          <a:solidFill>
                            <a:srgbClr val="B7B7B7"/>
                          </a:solidFill>
                        </a:rPr>
                        <a:t>Square Meter (₹)</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Resource</a:t>
                      </a:r>
                      <a:endParaRPr>
                        <a:solidFill>
                          <a:srgbClr val="B7B7B7"/>
                        </a:solidFill>
                      </a:endParaRPr>
                    </a:p>
                    <a:p>
                      <a:pPr indent="0" lvl="0" marL="0" rtl="0" algn="l">
                        <a:spcBef>
                          <a:spcPts val="0"/>
                        </a:spcBef>
                        <a:spcAft>
                          <a:spcPts val="0"/>
                        </a:spcAft>
                        <a:buNone/>
                      </a:pPr>
                      <a:r>
                        <a:rPr lang="en">
                          <a:solidFill>
                            <a:srgbClr val="B7B7B7"/>
                          </a:solidFill>
                        </a:rPr>
                        <a:t> Intensity</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Manpower</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Noise</a:t>
                      </a:r>
                      <a:endParaRPr>
                        <a:solidFill>
                          <a:srgbClr val="B7B7B7"/>
                        </a:solidFill>
                      </a:endParaRPr>
                    </a:p>
                    <a:p>
                      <a:pPr indent="0" lvl="0" marL="0" rtl="0" algn="l">
                        <a:spcBef>
                          <a:spcPts val="0"/>
                        </a:spcBef>
                        <a:spcAft>
                          <a:spcPts val="0"/>
                        </a:spcAft>
                        <a:buNone/>
                      </a:pPr>
                      <a:r>
                        <a:rPr lang="en">
                          <a:solidFill>
                            <a:srgbClr val="B7B7B7"/>
                          </a:solidFill>
                        </a:rPr>
                        <a:t>Disturbance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Neighborhood Disturbance</a:t>
                      </a:r>
                      <a:endParaRPr>
                        <a:solidFill>
                          <a:srgbClr val="B7B7B7"/>
                        </a:solidFill>
                      </a:endParaRPr>
                    </a:p>
                  </a:txBody>
                  <a:tcPr marT="91425" marB="91425" marR="91425" marL="91425"/>
                </a:tc>
              </a:tr>
            </a:tbl>
          </a:graphicData>
        </a:graphic>
      </p:graphicFrame>
      <p:graphicFrame>
        <p:nvGraphicFramePr>
          <p:cNvPr id="171" name="Google Shape;171;p21"/>
          <p:cNvGraphicFramePr/>
          <p:nvPr/>
        </p:nvGraphicFramePr>
        <p:xfrm>
          <a:off x="0" y="708175"/>
          <a:ext cx="3000000" cy="3000000"/>
        </p:xfrm>
        <a:graphic>
          <a:graphicData uri="http://schemas.openxmlformats.org/drawingml/2006/table">
            <a:tbl>
              <a:tblPr>
                <a:noFill/>
                <a:tableStyleId>{A2369C95-6F5A-4BCB-96FC-BBE3A50C0FDC}</a:tableStyleId>
              </a:tblPr>
              <a:tblGrid>
                <a:gridCol w="1708700"/>
                <a:gridCol w="1849925"/>
                <a:gridCol w="1115600"/>
                <a:gridCol w="1623975"/>
                <a:gridCol w="1355675"/>
                <a:gridCol w="1623975"/>
              </a:tblGrid>
              <a:tr h="671600">
                <a:tc>
                  <a:txBody>
                    <a:bodyPr/>
                    <a:lstStyle/>
                    <a:p>
                      <a:pPr indent="0" lvl="0" marL="0" rtl="0" algn="l">
                        <a:spcBef>
                          <a:spcPts val="0"/>
                        </a:spcBef>
                        <a:spcAft>
                          <a:spcPts val="0"/>
                        </a:spcAft>
                        <a:buNone/>
                      </a:pPr>
                      <a:r>
                        <a:rPr lang="en">
                          <a:solidFill>
                            <a:srgbClr val="B7B7B7"/>
                          </a:solidFill>
                        </a:rPr>
                        <a:t>Permeable Paving</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₹2,500 - ₹5,000</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 (3-5 people)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r>
              <a:tr h="678375">
                <a:tc>
                  <a:txBody>
                    <a:bodyPr/>
                    <a:lstStyle/>
                    <a:p>
                      <a:pPr indent="0" lvl="0" marL="0" rtl="0" algn="l">
                        <a:spcBef>
                          <a:spcPts val="0"/>
                        </a:spcBef>
                        <a:spcAft>
                          <a:spcPts val="0"/>
                        </a:spcAft>
                        <a:buNone/>
                      </a:pPr>
                      <a:r>
                        <a:rPr lang="en">
                          <a:solidFill>
                            <a:srgbClr val="B7B7B7"/>
                          </a:solidFill>
                        </a:rPr>
                        <a:t>Retention Ponds</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₹2,500 - ₹4,000</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 (5-10 people)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r>
              <a:tr h="766575">
                <a:tc>
                  <a:txBody>
                    <a:bodyPr/>
                    <a:lstStyle/>
                    <a:p>
                      <a:pPr indent="0" lvl="0" marL="0" rtl="0" algn="l">
                        <a:spcBef>
                          <a:spcPts val="0"/>
                        </a:spcBef>
                        <a:spcAft>
                          <a:spcPts val="0"/>
                        </a:spcAft>
                        <a:buNone/>
                      </a:pPr>
                      <a:r>
                        <a:rPr lang="en">
                          <a:solidFill>
                            <a:srgbClr val="B7B7B7"/>
                          </a:solidFill>
                        </a:rPr>
                        <a:t>Bioretention Systems</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₹6,000 - ₹9,000</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 (10+ people)</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r>
              <a:tr h="719100">
                <a:tc>
                  <a:txBody>
                    <a:bodyPr/>
                    <a:lstStyle/>
                    <a:p>
                      <a:pPr indent="0" lvl="0" marL="0" rtl="0" algn="l">
                        <a:spcBef>
                          <a:spcPts val="0"/>
                        </a:spcBef>
                        <a:spcAft>
                          <a:spcPts val="0"/>
                        </a:spcAft>
                        <a:buNone/>
                      </a:pPr>
                      <a:r>
                        <a:rPr lang="en">
                          <a:solidFill>
                            <a:srgbClr val="B7B7B7"/>
                          </a:solidFill>
                        </a:rPr>
                        <a:t>Rain Gardens</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₹3,000 - ₹5,000</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 (5-10 people)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a:t>
                      </a:r>
                      <a:endParaRPr>
                        <a:solidFill>
                          <a:srgbClr val="B7B7B7"/>
                        </a:solidFill>
                      </a:endParaRPr>
                    </a:p>
                  </a:txBody>
                  <a:tcPr marT="91425" marB="91425" marR="91425" marL="91425"/>
                </a:tc>
              </a:tr>
              <a:tr h="820850">
                <a:tc>
                  <a:txBody>
                    <a:bodyPr/>
                    <a:lstStyle/>
                    <a:p>
                      <a:pPr indent="0" lvl="0" marL="0" rtl="0" algn="l">
                        <a:spcBef>
                          <a:spcPts val="0"/>
                        </a:spcBef>
                        <a:spcAft>
                          <a:spcPts val="0"/>
                        </a:spcAft>
                        <a:buNone/>
                      </a:pPr>
                      <a:r>
                        <a:rPr lang="en">
                          <a:solidFill>
                            <a:srgbClr val="B7B7B7"/>
                          </a:solidFill>
                        </a:rPr>
                        <a:t>Underground Storage Systems</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₹6,000 - ₹8,000 per cubic meter</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 (10+ people)</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c>
                  <a:txBody>
                    <a:bodyPr/>
                    <a:lstStyle/>
                    <a:p>
                      <a:pPr indent="0" lvl="0" marL="0" rtl="0" algn="l">
                        <a:spcBef>
                          <a:spcPts val="0"/>
                        </a:spcBef>
                        <a:spcAft>
                          <a:spcPts val="0"/>
                        </a:spcAft>
                        <a:buNone/>
                      </a:pPr>
                      <a:r>
                        <a:rPr lang="en">
                          <a:solidFill>
                            <a:schemeClr val="lt1"/>
                          </a:solidFill>
                          <a:highlight>
                            <a:srgbClr val="FF0000"/>
                          </a:highlight>
                        </a:rPr>
                        <a:t>High</a:t>
                      </a:r>
                      <a:endParaRPr>
                        <a:solidFill>
                          <a:schemeClr val="lt1"/>
                        </a:solidFill>
                        <a:highlight>
                          <a:srgbClr val="FF0000"/>
                        </a:highlight>
                      </a:endParaRPr>
                    </a:p>
                  </a:txBody>
                  <a:tcPr marT="91425" marB="91425" marR="91425" marL="91425"/>
                </a:tc>
              </a:tr>
              <a:tr h="732650">
                <a:tc>
                  <a:txBody>
                    <a:bodyPr/>
                    <a:lstStyle/>
                    <a:p>
                      <a:pPr indent="0" lvl="0" marL="0" rtl="0" algn="l">
                        <a:spcBef>
                          <a:spcPts val="0"/>
                        </a:spcBef>
                        <a:spcAft>
                          <a:spcPts val="0"/>
                        </a:spcAft>
                        <a:buNone/>
                      </a:pPr>
                      <a:r>
                        <a:rPr lang="en">
                          <a:solidFill>
                            <a:srgbClr val="B7B7B7"/>
                          </a:solidFill>
                        </a:rPr>
                        <a:t>Green Roofs</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₹2,500 - ₹25,000</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a:t>
                      </a:r>
                      <a:endParaRPr>
                        <a:solidFill>
                          <a:srgbClr val="B7B7B7"/>
                        </a:solidFill>
                      </a:endParaRPr>
                    </a:p>
                    <a:p>
                      <a:pPr indent="0" lvl="0" marL="0" rtl="0" algn="l">
                        <a:spcBef>
                          <a:spcPts val="0"/>
                        </a:spcBef>
                        <a:spcAft>
                          <a:spcPts val="0"/>
                        </a:spcAft>
                        <a:buNone/>
                      </a:pPr>
                      <a:r>
                        <a:rPr lang="en">
                          <a:solidFill>
                            <a:srgbClr val="B7B7B7"/>
                          </a:solidFill>
                        </a:rPr>
                        <a:t>High</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 (3 people)</a:t>
                      </a:r>
                      <a:endParaRPr>
                        <a:solidFill>
                          <a:srgbClr val="B7B7B7"/>
                        </a:solidFill>
                      </a:endParaRPr>
                    </a:p>
                    <a:p>
                      <a:pPr indent="0" lvl="0" marL="0" rtl="0" algn="l">
                        <a:spcBef>
                          <a:spcPts val="0"/>
                        </a:spcBef>
                        <a:spcAft>
                          <a:spcPts val="0"/>
                        </a:spcAft>
                        <a:buNone/>
                      </a:pPr>
                      <a:r>
                        <a:rPr lang="en">
                          <a:solidFill>
                            <a:srgbClr val="B7B7B7"/>
                          </a:solidFill>
                        </a:rPr>
                        <a:t>High (10+ people)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Medium</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
                          <a:solidFill>
                            <a:srgbClr val="B7B7B7"/>
                          </a:solidFill>
                        </a:rPr>
                        <a:t>Low</a:t>
                      </a:r>
                      <a:endParaRPr>
                        <a:solidFill>
                          <a:srgbClr val="B7B7B7"/>
                        </a:solidFill>
                      </a:endParaRPr>
                    </a:p>
                  </a:txBody>
                  <a:tcPr marT="91425" marB="91425" marR="91425" marL="91425"/>
                </a:tc>
              </a:tr>
            </a:tbl>
          </a:graphicData>
        </a:graphic>
      </p:graphicFrame>
      <p:cxnSp>
        <p:nvCxnSpPr>
          <p:cNvPr id="172" name="Google Shape;172;p21"/>
          <p:cNvCxnSpPr/>
          <p:nvPr/>
        </p:nvCxnSpPr>
        <p:spPr>
          <a:xfrm>
            <a:off x="1681525" y="740650"/>
            <a:ext cx="0" cy="4330800"/>
          </a:xfrm>
          <a:prstGeom prst="straightConnector1">
            <a:avLst/>
          </a:prstGeom>
          <a:noFill/>
          <a:ln cap="flat" cmpd="sng" w="28575">
            <a:solidFill>
              <a:srgbClr val="CCCCCC"/>
            </a:solidFill>
            <a:prstDash val="solid"/>
            <a:round/>
            <a:headEnd len="med" w="med" type="none"/>
            <a:tailEnd len="med" w="med" type="none"/>
          </a:ln>
        </p:spPr>
      </p:cxnSp>
      <p:cxnSp>
        <p:nvCxnSpPr>
          <p:cNvPr id="173" name="Google Shape;173;p21"/>
          <p:cNvCxnSpPr/>
          <p:nvPr/>
        </p:nvCxnSpPr>
        <p:spPr>
          <a:xfrm>
            <a:off x="3507275" y="749900"/>
            <a:ext cx="0" cy="4321800"/>
          </a:xfrm>
          <a:prstGeom prst="straightConnector1">
            <a:avLst/>
          </a:prstGeom>
          <a:noFill/>
          <a:ln cap="flat" cmpd="sng" w="28575">
            <a:solidFill>
              <a:srgbClr val="CCCCCC"/>
            </a:solidFill>
            <a:prstDash val="solid"/>
            <a:round/>
            <a:headEnd len="med" w="med" type="none"/>
            <a:tailEnd len="med" w="med" type="none"/>
          </a:ln>
        </p:spPr>
      </p:cxnSp>
      <p:cxnSp>
        <p:nvCxnSpPr>
          <p:cNvPr id="174" name="Google Shape;174;p21"/>
          <p:cNvCxnSpPr/>
          <p:nvPr/>
        </p:nvCxnSpPr>
        <p:spPr>
          <a:xfrm>
            <a:off x="4572000" y="740650"/>
            <a:ext cx="0" cy="4330800"/>
          </a:xfrm>
          <a:prstGeom prst="straightConnector1">
            <a:avLst/>
          </a:prstGeom>
          <a:noFill/>
          <a:ln cap="flat" cmpd="sng" w="28575">
            <a:solidFill>
              <a:srgbClr val="CCCCCC"/>
            </a:solidFill>
            <a:prstDash val="solid"/>
            <a:round/>
            <a:headEnd len="med" w="med" type="none"/>
            <a:tailEnd len="med" w="med" type="none"/>
          </a:ln>
        </p:spPr>
      </p:cxnSp>
      <p:cxnSp>
        <p:nvCxnSpPr>
          <p:cNvPr id="175" name="Google Shape;175;p21"/>
          <p:cNvCxnSpPr/>
          <p:nvPr/>
        </p:nvCxnSpPr>
        <p:spPr>
          <a:xfrm>
            <a:off x="6248000" y="740650"/>
            <a:ext cx="0" cy="4330800"/>
          </a:xfrm>
          <a:prstGeom prst="straightConnector1">
            <a:avLst/>
          </a:prstGeom>
          <a:noFill/>
          <a:ln cap="flat" cmpd="sng" w="28575">
            <a:solidFill>
              <a:srgbClr val="CCCCCC"/>
            </a:solidFill>
            <a:prstDash val="solid"/>
            <a:round/>
            <a:headEnd len="med" w="med" type="none"/>
            <a:tailEnd len="med" w="med" type="none"/>
          </a:ln>
        </p:spPr>
      </p:cxnSp>
      <p:cxnSp>
        <p:nvCxnSpPr>
          <p:cNvPr id="176" name="Google Shape;176;p21"/>
          <p:cNvCxnSpPr/>
          <p:nvPr/>
        </p:nvCxnSpPr>
        <p:spPr>
          <a:xfrm>
            <a:off x="7471550" y="749900"/>
            <a:ext cx="0" cy="4321500"/>
          </a:xfrm>
          <a:prstGeom prst="straightConnector1">
            <a:avLst/>
          </a:prstGeom>
          <a:noFill/>
          <a:ln cap="flat" cmpd="sng" w="28575">
            <a:solidFill>
              <a:srgbClr val="CCCCCC"/>
            </a:solidFill>
            <a:prstDash val="solid"/>
            <a:round/>
            <a:headEnd len="med" w="med" type="none"/>
            <a:tailEnd len="med" w="med" type="none"/>
          </a:ln>
        </p:spPr>
      </p:cxnSp>
      <p:cxnSp>
        <p:nvCxnSpPr>
          <p:cNvPr id="177" name="Google Shape;177;p21"/>
          <p:cNvCxnSpPr/>
          <p:nvPr/>
        </p:nvCxnSpPr>
        <p:spPr>
          <a:xfrm flipH="1" rot="10800000">
            <a:off x="900" y="740600"/>
            <a:ext cx="9151200" cy="9300"/>
          </a:xfrm>
          <a:prstGeom prst="straightConnector1">
            <a:avLst/>
          </a:prstGeom>
          <a:noFill/>
          <a:ln cap="flat" cmpd="sng" w="28575">
            <a:solidFill>
              <a:srgbClr val="CCCCCC"/>
            </a:solidFill>
            <a:prstDash val="solid"/>
            <a:round/>
            <a:headEnd len="med" w="med" type="none"/>
            <a:tailEnd len="med" w="med" type="none"/>
          </a:ln>
        </p:spPr>
      </p:cxnSp>
      <p:cxnSp>
        <p:nvCxnSpPr>
          <p:cNvPr id="178" name="Google Shape;178;p21"/>
          <p:cNvCxnSpPr/>
          <p:nvPr/>
        </p:nvCxnSpPr>
        <p:spPr>
          <a:xfrm flipH="1" rot="10800000">
            <a:off x="-7200" y="1244000"/>
            <a:ext cx="9151200" cy="9300"/>
          </a:xfrm>
          <a:prstGeom prst="straightConnector1">
            <a:avLst/>
          </a:prstGeom>
          <a:noFill/>
          <a:ln cap="flat" cmpd="sng" w="28575">
            <a:solidFill>
              <a:srgbClr val="CCCCCC"/>
            </a:solidFill>
            <a:prstDash val="solid"/>
            <a:round/>
            <a:headEnd len="med" w="med" type="none"/>
            <a:tailEnd len="med" w="med" type="none"/>
          </a:ln>
        </p:spPr>
      </p:cxnSp>
      <p:cxnSp>
        <p:nvCxnSpPr>
          <p:cNvPr id="179" name="Google Shape;179;p21"/>
          <p:cNvCxnSpPr/>
          <p:nvPr/>
        </p:nvCxnSpPr>
        <p:spPr>
          <a:xfrm flipH="1" rot="10800000">
            <a:off x="-7200" y="1955025"/>
            <a:ext cx="9151200" cy="9300"/>
          </a:xfrm>
          <a:prstGeom prst="straightConnector1">
            <a:avLst/>
          </a:prstGeom>
          <a:noFill/>
          <a:ln cap="flat" cmpd="sng" w="28575">
            <a:solidFill>
              <a:srgbClr val="CCCCCC"/>
            </a:solidFill>
            <a:prstDash val="solid"/>
            <a:round/>
            <a:headEnd len="med" w="med" type="none"/>
            <a:tailEnd len="med" w="med" type="none"/>
          </a:ln>
        </p:spPr>
      </p:cxnSp>
      <p:cxnSp>
        <p:nvCxnSpPr>
          <p:cNvPr id="180" name="Google Shape;180;p21"/>
          <p:cNvCxnSpPr/>
          <p:nvPr/>
        </p:nvCxnSpPr>
        <p:spPr>
          <a:xfrm flipH="1" rot="10800000">
            <a:off x="-7200" y="3377075"/>
            <a:ext cx="9151200" cy="9300"/>
          </a:xfrm>
          <a:prstGeom prst="straightConnector1">
            <a:avLst/>
          </a:prstGeom>
          <a:noFill/>
          <a:ln cap="flat" cmpd="sng" w="28575">
            <a:solidFill>
              <a:srgbClr val="CCCCCC"/>
            </a:solidFill>
            <a:prstDash val="solid"/>
            <a:round/>
            <a:headEnd len="med" w="med" type="none"/>
            <a:tailEnd len="med" w="med" type="none"/>
          </a:ln>
        </p:spPr>
      </p:cxnSp>
      <p:cxnSp>
        <p:nvCxnSpPr>
          <p:cNvPr id="181" name="Google Shape;181;p21"/>
          <p:cNvCxnSpPr/>
          <p:nvPr/>
        </p:nvCxnSpPr>
        <p:spPr>
          <a:xfrm flipH="1" rot="10800000">
            <a:off x="900" y="2666050"/>
            <a:ext cx="9151200" cy="9300"/>
          </a:xfrm>
          <a:prstGeom prst="straightConnector1">
            <a:avLst/>
          </a:prstGeom>
          <a:noFill/>
          <a:ln cap="flat" cmpd="sng" w="28575">
            <a:solidFill>
              <a:srgbClr val="CCCCCC"/>
            </a:solidFill>
            <a:prstDash val="solid"/>
            <a:round/>
            <a:headEnd len="med" w="med" type="none"/>
            <a:tailEnd len="med" w="med" type="none"/>
          </a:ln>
        </p:spPr>
      </p:cxnSp>
      <p:cxnSp>
        <p:nvCxnSpPr>
          <p:cNvPr id="182" name="Google Shape;182;p21"/>
          <p:cNvCxnSpPr/>
          <p:nvPr/>
        </p:nvCxnSpPr>
        <p:spPr>
          <a:xfrm flipH="1" rot="10800000">
            <a:off x="-7200" y="4259000"/>
            <a:ext cx="9151200" cy="9300"/>
          </a:xfrm>
          <a:prstGeom prst="straightConnector1">
            <a:avLst/>
          </a:prstGeom>
          <a:noFill/>
          <a:ln cap="flat" cmpd="sng" w="28575">
            <a:solidFill>
              <a:srgbClr val="CCCCCC"/>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